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3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4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60" r:id="rId2"/>
    <p:sldId id="1057" r:id="rId3"/>
    <p:sldId id="1101" r:id="rId4"/>
    <p:sldId id="1102" r:id="rId5"/>
    <p:sldId id="1103" r:id="rId6"/>
    <p:sldId id="1058" r:id="rId7"/>
    <p:sldId id="1059" r:id="rId8"/>
    <p:sldId id="1060" r:id="rId9"/>
    <p:sldId id="1104" r:id="rId10"/>
    <p:sldId id="1062" r:id="rId11"/>
    <p:sldId id="1063" r:id="rId12"/>
    <p:sldId id="1064" r:id="rId13"/>
    <p:sldId id="1065" r:id="rId14"/>
    <p:sldId id="1066" r:id="rId15"/>
    <p:sldId id="1208" r:id="rId16"/>
    <p:sldId id="1108" r:id="rId17"/>
    <p:sldId id="1190" r:id="rId18"/>
    <p:sldId id="1207" r:id="rId19"/>
    <p:sldId id="1132" r:id="rId20"/>
    <p:sldId id="1068" r:id="rId21"/>
    <p:sldId id="1069" r:id="rId22"/>
    <p:sldId id="1169" r:id="rId23"/>
    <p:sldId id="1133" r:id="rId24"/>
    <p:sldId id="1111" r:id="rId25"/>
    <p:sldId id="1210" r:id="rId26"/>
    <p:sldId id="1071" r:id="rId27"/>
    <p:sldId id="1134" r:id="rId28"/>
    <p:sldId id="1209" r:id="rId29"/>
    <p:sldId id="1230" r:id="rId30"/>
    <p:sldId id="1112" r:id="rId31"/>
    <p:sldId id="414" r:id="rId32"/>
    <p:sldId id="1137" r:id="rId33"/>
    <p:sldId id="1206" r:id="rId34"/>
    <p:sldId id="1172" r:id="rId35"/>
    <p:sldId id="1231" r:id="rId36"/>
    <p:sldId id="419" r:id="rId37"/>
    <p:sldId id="1188" r:id="rId38"/>
  </p:sldIdLst>
  <p:sldSz cx="9144000" cy="5143500" type="screen16x9"/>
  <p:notesSz cx="6858000" cy="9144000"/>
  <p:embeddedFontLst>
    <p:embeddedFont>
      <p:font typeface="Helvetica" pitchFamily="34" charset="0"/>
      <p:regular r:id="rId40"/>
      <p:bold r:id="rId41"/>
      <p:italic r:id="rId42"/>
      <p:boldItalic r:id="rId43"/>
    </p:embeddedFont>
    <p:embeddedFont>
      <p:font typeface="黑体" pitchFamily="49" charset="-122"/>
      <p:regular r:id="rId44"/>
    </p:embeddedFont>
    <p:embeddedFont>
      <p:font typeface="方正舒体" pitchFamily="2" charset="-122"/>
      <p:regular r:id="rId45"/>
    </p:embeddedFont>
    <p:embeddedFont>
      <p:font typeface="Arial Black" pitchFamily="34" charset="0"/>
      <p:bold r:id="rId46"/>
    </p:embeddedFont>
    <p:embeddedFont>
      <p:font typeface="Calibri" pitchFamily="34" charset="0"/>
      <p:regular r:id="rId47"/>
      <p:bold r:id="rId48"/>
      <p:italic r:id="rId49"/>
      <p:boldItalic r:id="rId50"/>
    </p:embeddedFont>
    <p:embeddedFont>
      <p:font typeface="微软雅黑" pitchFamily="34" charset="-122"/>
      <p:regular r:id="rId51"/>
      <p:bold r:id="rId52"/>
    </p:embeddedFont>
    <p:embeddedFont>
      <p:font typeface="楷体" pitchFamily="49" charset="-122"/>
      <p:regular r:id="rId53"/>
    </p:embeddedFont>
  </p:embeddedFontLst>
  <p:custDataLst>
    <p:tags r:id="rId5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/>
    <p:restoredTop sz="95154"/>
  </p:normalViewPr>
  <p:slideViewPr>
    <p:cSldViewPr snapToGrid="0" showGuides="1">
      <p:cViewPr varScale="1">
        <p:scale>
          <a:sx n="145" d="100"/>
          <a:sy n="145" d="100"/>
        </p:scale>
        <p:origin x="-654" y="-96"/>
      </p:cViewPr>
      <p:guideLst>
        <p:guide orient="horz" pos="1669"/>
        <p:guide pos="27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heme" Target="../theme/theme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F9352D-F4B3-4126-B4C5-96A811E1232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2705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4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4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/>
            </a:solidFill>
          </a:ln>
        </p:spPr>
      </p:sp>
      <p:sp>
        <p:nvSpPr>
          <p:cNvPr id="10242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/>
            </a:solidFill>
          </a:ln>
        </p:spPr>
      </p:sp>
      <p:sp>
        <p:nvSpPr>
          <p:cNvPr id="13314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/>
            </a:solidFill>
          </a:ln>
        </p:spPr>
      </p:sp>
      <p:sp>
        <p:nvSpPr>
          <p:cNvPr id="25602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/>
            </a:solidFill>
          </a:ln>
        </p:spPr>
      </p:sp>
      <p:sp>
        <p:nvSpPr>
          <p:cNvPr id="25602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9144000" cy="115888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矩形 2"/>
          <p:cNvSpPr/>
          <p:nvPr userDrawn="1">
            <p:custDataLst>
              <p:tags r:id="rId7"/>
            </p:custDataLst>
          </p:nvPr>
        </p:nvSpPr>
        <p:spPr>
          <a:xfrm>
            <a:off x="0" y="5027613"/>
            <a:ext cx="9144000" cy="115887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image" Target="../media/image18.jpeg"/><Relationship Id="rId5" Type="http://schemas.openxmlformats.org/officeDocument/2006/relationships/tags" Target="../tags/tag95.xml"/><Relationship Id="rId10" Type="http://schemas.openxmlformats.org/officeDocument/2006/relationships/hyperlink" Target="&#23454;&#39564;&#22120;&#26448;.jpg" TargetMode="External"/><Relationship Id="rId4" Type="http://schemas.openxmlformats.org/officeDocument/2006/relationships/tags" Target="../tags/tag94.xml"/><Relationship Id="rId9" Type="http://schemas.openxmlformats.org/officeDocument/2006/relationships/hyperlink" Target="&#25506;&#31350;&#21160;&#33021;&#22823;&#23567;&#19982;&#21738;&#20123;&#22240;&#32032;&#26377;&#20851;.mp4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21.&#25506;&#31350;&#28014;&#21147;&#30340;&#22823;&#23567;&#19982;&#25490;&#24320;&#28082;&#20307;&#25152;&#21463;&#37325;&#21147;&#30340;&#20851;&#31995;_&#26631;&#28165;.mp4" TargetMode="External"/><Relationship Id="rId3" Type="http://schemas.openxmlformats.org/officeDocument/2006/relationships/tags" Target="../tags/tag100.xml"/><Relationship Id="rId7" Type="http://schemas.openxmlformats.org/officeDocument/2006/relationships/hyperlink" Target="&#25506;&#31350;&#21160;&#33021;&#22823;&#23567;&#19982;&#21738;&#20123;&#22240;&#32032;&#26377;&#20851;.mp4" TargetMode="Externa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1.xml"/><Relationship Id="rId7" Type="http://schemas.openxmlformats.org/officeDocument/2006/relationships/tags" Target="../tags/tag115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2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20.xml"/><Relationship Id="rId7" Type="http://schemas.openxmlformats.org/officeDocument/2006/relationships/tags" Target="../tags/tag22.xml"/><Relationship Id="rId12" Type="http://schemas.openxmlformats.org/officeDocument/2006/relationships/image" Target="../media/image2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1.xml"/><Relationship Id="rId11" Type="http://schemas.openxmlformats.org/officeDocument/2006/relationships/slideLayout" Target="../slideLayouts/slideLayout2.xml"/><Relationship Id="rId5" Type="http://schemas.openxmlformats.org/officeDocument/2006/relationships/video" Target="file:///F:\2020&#20843;&#24180;&#32423;&#29289;&#29702;&#19979;&#20876;\&#31532;&#21313;&#19968;&#31456;%20&#21151;&#21644;&#26426;&#26800;&#33021;\&#19978;&#35838;&#35838;&#20214;\&#31532;3&#33410;%20&#21160;&#33021;&#21644;&#21183;&#33021;\&#39134;&#40479;&#25758;&#39134;&#26426;.mp4" TargetMode="External"/><Relationship Id="rId10" Type="http://schemas.openxmlformats.org/officeDocument/2006/relationships/tags" Target="../tags/tag25.xml"/><Relationship Id="rId4" Type="http://schemas.microsoft.com/office/2007/relationships/media" Target="file:///F:\2020&#20843;&#24180;&#32423;&#29289;&#29702;&#19979;&#20876;\&#31532;&#21313;&#19968;&#31456;%20&#21151;&#21644;&#26426;&#26800;&#33021;\&#19978;&#35838;&#35838;&#20214;\&#31532;3&#33410;%20&#21160;&#33021;&#21644;&#21183;&#33021;\&#39134;&#40479;&#25758;&#39134;&#26426;.mp4" TargetMode="External"/><Relationship Id="rId9" Type="http://schemas.openxmlformats.org/officeDocument/2006/relationships/tags" Target="../tags/tag2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image" Target="../media/image24.jpeg"/><Relationship Id="rId5" Type="http://schemas.openxmlformats.org/officeDocument/2006/relationships/tags" Target="../tags/tag138.xml"/><Relationship Id="rId10" Type="http://schemas.openxmlformats.org/officeDocument/2006/relationships/image" Target="../media/image23.jpeg"/><Relationship Id="rId4" Type="http://schemas.openxmlformats.org/officeDocument/2006/relationships/tags" Target="../tags/tag137.xml"/><Relationship Id="rId9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image" Target="../media/image27.png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12" Type="http://schemas.openxmlformats.org/officeDocument/2006/relationships/image" Target="../media/image26.jpeg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image" Target="../media/image25.png"/><Relationship Id="rId5" Type="http://schemas.openxmlformats.org/officeDocument/2006/relationships/tags" Target="../tags/tag146.xml"/><Relationship Id="rId10" Type="http://schemas.openxmlformats.org/officeDocument/2006/relationships/hyperlink" Target="&#25506;&#31350;&#37325;&#21147;&#21183;&#33021;&#22823;&#23567;&#19982;&#21738;&#20123;&#22240;&#32032;&#26377;&#20851;.mp4" TargetMode="External"/><Relationship Id="rId4" Type="http://schemas.openxmlformats.org/officeDocument/2006/relationships/tags" Target="../tags/tag145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&#25506;&#31350;&#37325;&#21147;&#21183;&#33021;&#22823;&#23567;&#19982;&#21738;&#20123;&#22240;&#32032;&#26377;&#20851;.mp4" TargetMode="External"/><Relationship Id="rId3" Type="http://schemas.openxmlformats.org/officeDocument/2006/relationships/tags" Target="../tags/tag15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58.xml"/><Relationship Id="rId7" Type="http://schemas.openxmlformats.org/officeDocument/2006/relationships/hyperlink" Target="swf/&#37325;&#21147;&#21183;&#33021;%20(&#39640;&#24230;).swf" TargetMode="Externa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slideLayout" Target="../slideLayouts/slideLayout2.xml"/><Relationship Id="rId11" Type="http://schemas.openxmlformats.org/officeDocument/2006/relationships/hyperlink" Target="&#25506;&#31350;&#21160;&#33021;&#22823;&#23567;&#19982;&#21738;&#20123;&#22240;&#32032;&#26377;&#20851;.mp4" TargetMode="External"/><Relationship Id="rId5" Type="http://schemas.openxmlformats.org/officeDocument/2006/relationships/tags" Target="../tags/tag160.xml"/><Relationship Id="rId10" Type="http://schemas.openxmlformats.org/officeDocument/2006/relationships/image" Target="../media/image30.png"/><Relationship Id="rId4" Type="http://schemas.openxmlformats.org/officeDocument/2006/relationships/tags" Target="../tags/tag159.xml"/><Relationship Id="rId9" Type="http://schemas.openxmlformats.org/officeDocument/2006/relationships/hyperlink" Target="swf/&#37325;&#21147;&#21183;&#33021;&#65288;&#36136;&#37327;&#65289;.swf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tags" Target="../tags/tag16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image" Target="../media/image34.jpeg"/><Relationship Id="rId5" Type="http://schemas.openxmlformats.org/officeDocument/2006/relationships/tags" Target="../tags/tag165.xml"/><Relationship Id="rId10" Type="http://schemas.openxmlformats.org/officeDocument/2006/relationships/image" Target="../media/image33.jpeg"/><Relationship Id="rId4" Type="http://schemas.openxmlformats.org/officeDocument/2006/relationships/tags" Target="../tags/tag164.xml"/><Relationship Id="rId9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12" Type="http://schemas.openxmlformats.org/officeDocument/2006/relationships/image" Target="../media/image37.jpeg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image" Target="../media/image36.jpeg"/><Relationship Id="rId5" Type="http://schemas.openxmlformats.org/officeDocument/2006/relationships/tags" Target="../tags/tag173.xml"/><Relationship Id="rId10" Type="http://schemas.openxmlformats.org/officeDocument/2006/relationships/image" Target="../media/image35.png"/><Relationship Id="rId4" Type="http://schemas.openxmlformats.org/officeDocument/2006/relationships/tags" Target="../tags/tag172.xml"/><Relationship Id="rId9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tags" Target="../tags/tag189.xml"/><Relationship Id="rId18" Type="http://schemas.openxmlformats.org/officeDocument/2006/relationships/image" Target="../media/image39.jpeg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tags" Target="../tags/tag188.xml"/><Relationship Id="rId17" Type="http://schemas.openxmlformats.org/officeDocument/2006/relationships/image" Target="../media/image38.png"/><Relationship Id="rId2" Type="http://schemas.openxmlformats.org/officeDocument/2006/relationships/tags" Target="../tags/tag178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5" Type="http://schemas.openxmlformats.org/officeDocument/2006/relationships/tags" Target="../tags/tag181.xml"/><Relationship Id="rId15" Type="http://schemas.openxmlformats.org/officeDocument/2006/relationships/tags" Target="../tags/tag191.xml"/><Relationship Id="rId10" Type="http://schemas.openxmlformats.org/officeDocument/2006/relationships/tags" Target="../tags/tag186.xml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tags" Target="../tags/tag19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4.gif"/><Relationship Id="rId5" Type="http://schemas.openxmlformats.org/officeDocument/2006/relationships/tags" Target="../tags/tag30.xml"/><Relationship Id="rId10" Type="http://schemas.openxmlformats.org/officeDocument/2006/relationships/image" Target="../media/image3.gif"/><Relationship Id="rId4" Type="http://schemas.openxmlformats.org/officeDocument/2006/relationships/tags" Target="../tags/tag29.xml"/><Relationship Id="rId9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13" Type="http://schemas.openxmlformats.org/officeDocument/2006/relationships/tags" Target="../tags/tag206.xml"/><Relationship Id="rId18" Type="http://schemas.openxmlformats.org/officeDocument/2006/relationships/tags" Target="../tags/tag211.xml"/><Relationship Id="rId26" Type="http://schemas.openxmlformats.org/officeDocument/2006/relationships/tags" Target="../tags/tag219.xml"/><Relationship Id="rId3" Type="http://schemas.openxmlformats.org/officeDocument/2006/relationships/tags" Target="../tags/tag196.xml"/><Relationship Id="rId21" Type="http://schemas.openxmlformats.org/officeDocument/2006/relationships/tags" Target="../tags/tag214.xml"/><Relationship Id="rId7" Type="http://schemas.openxmlformats.org/officeDocument/2006/relationships/tags" Target="../tags/tag200.xml"/><Relationship Id="rId12" Type="http://schemas.openxmlformats.org/officeDocument/2006/relationships/tags" Target="../tags/tag205.xml"/><Relationship Id="rId17" Type="http://schemas.openxmlformats.org/officeDocument/2006/relationships/tags" Target="../tags/tag210.xml"/><Relationship Id="rId25" Type="http://schemas.openxmlformats.org/officeDocument/2006/relationships/tags" Target="../tags/tag218.xml"/><Relationship Id="rId2" Type="http://schemas.openxmlformats.org/officeDocument/2006/relationships/tags" Target="../tags/tag195.xml"/><Relationship Id="rId16" Type="http://schemas.openxmlformats.org/officeDocument/2006/relationships/tags" Target="../tags/tag209.xml"/><Relationship Id="rId20" Type="http://schemas.openxmlformats.org/officeDocument/2006/relationships/tags" Target="../tags/tag213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11" Type="http://schemas.openxmlformats.org/officeDocument/2006/relationships/tags" Target="../tags/tag204.xml"/><Relationship Id="rId24" Type="http://schemas.openxmlformats.org/officeDocument/2006/relationships/tags" Target="../tags/tag217.xml"/><Relationship Id="rId5" Type="http://schemas.openxmlformats.org/officeDocument/2006/relationships/tags" Target="../tags/tag198.xml"/><Relationship Id="rId15" Type="http://schemas.openxmlformats.org/officeDocument/2006/relationships/tags" Target="../tags/tag208.xml"/><Relationship Id="rId23" Type="http://schemas.openxmlformats.org/officeDocument/2006/relationships/tags" Target="../tags/tag216.xml"/><Relationship Id="rId10" Type="http://schemas.openxmlformats.org/officeDocument/2006/relationships/tags" Target="../tags/tag203.xml"/><Relationship Id="rId19" Type="http://schemas.openxmlformats.org/officeDocument/2006/relationships/tags" Target="../tags/tag212.xml"/><Relationship Id="rId4" Type="http://schemas.openxmlformats.org/officeDocument/2006/relationships/tags" Target="../tags/tag197.xml"/><Relationship Id="rId9" Type="http://schemas.openxmlformats.org/officeDocument/2006/relationships/tags" Target="../tags/tag202.xml"/><Relationship Id="rId14" Type="http://schemas.openxmlformats.org/officeDocument/2006/relationships/tags" Target="../tags/tag207.xml"/><Relationship Id="rId22" Type="http://schemas.openxmlformats.org/officeDocument/2006/relationships/tags" Target="../tags/tag215.xml"/><Relationship Id="rId27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234.xml"/><Relationship Id="rId3" Type="http://schemas.openxmlformats.org/officeDocument/2006/relationships/tags" Target="../tags/tag229.xml"/><Relationship Id="rId7" Type="http://schemas.openxmlformats.org/officeDocument/2006/relationships/tags" Target="../tags/tag233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230.xml"/><Relationship Id="rId9" Type="http://schemas.openxmlformats.org/officeDocument/2006/relationships/tags" Target="../tags/tag2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image" Target="../media/image40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Relationship Id="rId6" Type="http://schemas.openxmlformats.org/officeDocument/2006/relationships/image" Target="file:///E:\&#21016;&#21531;&#39321;\2019&#26149;\&#20843;&#29289;&#20154;&#25945;&#65288;&#19979;&#65289;\M68.tif" TargetMode="External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6" Type="http://schemas.openxmlformats.org/officeDocument/2006/relationships/image" Target="NULL" TargetMode="External"/><Relationship Id="rId5" Type="http://schemas.openxmlformats.org/officeDocument/2006/relationships/image" Target="../media/image42.png"/><Relationship Id="rId4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tags" Target="../tags/tag36.xml"/><Relationship Id="rId7" Type="http://schemas.openxmlformats.org/officeDocument/2006/relationships/image" Target="../media/image5.gif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file:///F:\2020&#20843;&#24180;&#32423;&#29289;&#29702;&#19979;&#20876;\&#31532;&#21313;&#19968;&#31456;%20&#21151;&#21644;&#26426;&#26800;&#33021;\&#19978;&#35838;&#35838;&#20214;\&#31532;3&#33410;%20&#21160;&#33021;&#21644;&#21183;&#33021;\&#36213;&#36132;&#20113;&#20316;&#21697;042102.mp4" TargetMode="External"/><Relationship Id="rId7" Type="http://schemas.openxmlformats.org/officeDocument/2006/relationships/image" Target="../media/image8.png"/><Relationship Id="rId2" Type="http://schemas.microsoft.com/office/2007/relationships/media" Target="file:///F:\2020&#20843;&#24180;&#32423;&#29289;&#29702;&#19979;&#20876;\&#31532;&#21313;&#19968;&#31456;%20&#21151;&#21644;&#26426;&#26800;&#33021;\&#19978;&#35838;&#35838;&#20214;\&#31532;3&#33410;%20&#21160;&#33021;&#21644;&#21183;&#33021;\&#36213;&#36132;&#20113;&#20316;&#21697;042102.mp4" TargetMode="External"/><Relationship Id="rId1" Type="http://schemas.openxmlformats.org/officeDocument/2006/relationships/tags" Target="../tags/tag39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0" Type="http://schemas.openxmlformats.org/officeDocument/2006/relationships/tags" Target="../tags/tag52.xml"/><Relationship Id="rId4" Type="http://schemas.openxmlformats.org/officeDocument/2006/relationships/tags" Target="../tags/tag46.xml"/><Relationship Id="rId9" Type="http://schemas.openxmlformats.org/officeDocument/2006/relationships/tags" Target="../tags/tag5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image" Target="../media/image11.gif"/><Relationship Id="rId3" Type="http://schemas.openxmlformats.org/officeDocument/2006/relationships/tags" Target="../tags/tag64.xml"/><Relationship Id="rId21" Type="http://schemas.openxmlformats.org/officeDocument/2006/relationships/image" Target="../media/image14.png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image" Target="../media/image10.gif"/><Relationship Id="rId2" Type="http://schemas.openxmlformats.org/officeDocument/2006/relationships/tags" Target="../tags/tag63.xml"/><Relationship Id="rId16" Type="http://schemas.openxmlformats.org/officeDocument/2006/relationships/image" Target="../media/image9.gif"/><Relationship Id="rId20" Type="http://schemas.openxmlformats.org/officeDocument/2006/relationships/image" Target="../media/image13.png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5" Type="http://schemas.openxmlformats.org/officeDocument/2006/relationships/tags" Target="../tags/tag66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71.xml"/><Relationship Id="rId19" Type="http://schemas.openxmlformats.org/officeDocument/2006/relationships/image" Target="../media/image12.gif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image" Target="../media/image16.gif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image" Target="../media/image15.gif"/><Relationship Id="rId2" Type="http://schemas.openxmlformats.org/officeDocument/2006/relationships/tags" Target="../tags/tag77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17.gif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10" Type="http://schemas.openxmlformats.org/officeDocument/2006/relationships/tags" Target="../tags/tag85.xml"/><Relationship Id="rId19" Type="http://schemas.openxmlformats.org/officeDocument/2006/relationships/image" Target="../media/image12.gif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矩形 4"/>
          <p:cNvSpPr/>
          <p:nvPr>
            <p:custDataLst>
              <p:tags r:id="rId1"/>
            </p:custDataLst>
          </p:nvPr>
        </p:nvSpPr>
        <p:spPr>
          <a:xfrm>
            <a:off x="0" y="1790700"/>
            <a:ext cx="9144000" cy="1695450"/>
          </a:xfrm>
          <a:prstGeom prst="rect">
            <a:avLst/>
          </a:prstGeom>
          <a:solidFill>
            <a:srgbClr val="FFFFFF">
              <a:alpha val="59998"/>
            </a:srgbClr>
          </a:solidFill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矩形 5"/>
          <p:cNvSpPr/>
          <p:nvPr>
            <p:custDataLst>
              <p:tags r:id="rId2"/>
            </p:custDataLst>
          </p:nvPr>
        </p:nvSpPr>
        <p:spPr>
          <a:xfrm>
            <a:off x="127000" y="1917700"/>
            <a:ext cx="9017000" cy="1695450"/>
          </a:xfrm>
          <a:prstGeom prst="rect">
            <a:avLst/>
          </a:prstGeom>
          <a:solidFill>
            <a:srgbClr val="FFFFFF">
              <a:alpha val="59998"/>
            </a:srgbClr>
          </a:solidFill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圆角矩形 3"/>
          <p:cNvSpPr/>
          <p:nvPr>
            <p:custDataLst>
              <p:tags r:id="rId3"/>
            </p:custDataLst>
          </p:nvPr>
        </p:nvSpPr>
        <p:spPr>
          <a:xfrm>
            <a:off x="1169194" y="1790700"/>
            <a:ext cx="6805612" cy="965200"/>
          </a:xfrm>
          <a:prstGeom prst="roundRect">
            <a:avLst>
              <a:gd name="adj" fmla="val 16667"/>
            </a:avLst>
          </a:prstGeom>
          <a:solidFill>
            <a:srgbClr val="DCE6F2">
              <a:alpha val="59000"/>
            </a:srgbClr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09625" y="1451022"/>
            <a:ext cx="7772400" cy="1409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kern="1200" cap="none" spc="0" normalizeH="0" baseline="0" noProof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11.3  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动能和势能</a:t>
            </a:r>
            <a:endParaRPr kumimoji="0" lang="en-US" altLang="zh-CN" sz="5400" b="1" i="0" u="sng" strike="noStrike" kern="1200" cap="none" spc="0" normalizeH="0" baseline="0" noProof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277937" y="252895"/>
            <a:ext cx="6835775" cy="52197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人教版初中物理八年级下册第十一章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/>
          <p:nvPr>
            <p:custDataLst>
              <p:tags r:id="rId1"/>
            </p:custDataLst>
          </p:nvPr>
        </p:nvSpPr>
        <p:spPr>
          <a:xfrm>
            <a:off x="2062163" y="930275"/>
            <a:ext cx="67992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00">
                <a:solidFill>
                  <a:srgbClr val="00176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动能大小可能与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速度</a:t>
            </a:r>
            <a:r>
              <a:rPr lang="zh-CN" altLang="en-US" sz="2000">
                <a:solidFill>
                  <a:srgbClr val="00176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有关；动能大小可能与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</a:t>
            </a:r>
            <a:r>
              <a:rPr lang="zh-CN" altLang="en-US" sz="2000">
                <a:solidFill>
                  <a:srgbClr val="00176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有关。</a:t>
            </a:r>
          </a:p>
        </p:txBody>
      </p:sp>
      <p:sp>
        <p:nvSpPr>
          <p:cNvPr id="11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47913" y="271463"/>
            <a:ext cx="6456363" cy="430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探究动能的大小与哪些因素有关</a:t>
            </a:r>
          </a:p>
        </p:txBody>
      </p:sp>
      <p:sp>
        <p:nvSpPr>
          <p:cNvPr id="12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5463" y="263525"/>
            <a:ext cx="1727200" cy="4778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知识点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二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TextBox 7"/>
          <p:cNvSpPr txBox="1"/>
          <p:nvPr>
            <p:custDataLst>
              <p:tags r:id="rId4"/>
            </p:custDataLst>
          </p:nvPr>
        </p:nvSpPr>
        <p:spPr>
          <a:xfrm>
            <a:off x="255588" y="946150"/>
            <a:ext cx="1585913" cy="4302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猜想与假设</a:t>
            </a:r>
          </a:p>
        </p:txBody>
      </p:sp>
      <p:sp>
        <p:nvSpPr>
          <p:cNvPr id="7" name="TextBox 7"/>
          <p:cNvSpPr txBox="1"/>
          <p:nvPr>
            <p:custDataLst>
              <p:tags r:id="rId5"/>
            </p:custDataLst>
          </p:nvPr>
        </p:nvSpPr>
        <p:spPr>
          <a:xfrm>
            <a:off x="255588" y="1544638"/>
            <a:ext cx="1585913" cy="4302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设计实验</a:t>
            </a:r>
          </a:p>
        </p:txBody>
      </p:sp>
      <p:sp>
        <p:nvSpPr>
          <p:cNvPr id="20487" name="文本框 7"/>
          <p:cNvSpPr txBox="1"/>
          <p:nvPr>
            <p:custDataLst>
              <p:tags r:id="rId6"/>
            </p:custDataLst>
          </p:nvPr>
        </p:nvSpPr>
        <p:spPr>
          <a:xfrm>
            <a:off x="255588" y="1917700"/>
            <a:ext cx="8888412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hlinkClick r:id="rId9" action="ppaction://hlinkfile"/>
              </a:rPr>
              <a:t>实验器材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hlinkClick r:id="rId10" action="ppaction://hlinkfile"/>
              </a:rPr>
              <a:t>斜面、质量不同的铁球，木块。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思考：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sym typeface="宋体" panose="02010600030101010101" pitchFamily="2" charset="-122"/>
              </a:rPr>
              <a:t>）实验中通过什么方式比较动能大小？运用了哪种实验方法？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sym typeface="宋体" panose="02010600030101010101" pitchFamily="2" charset="-122"/>
              </a:rPr>
              <a:t>）实验中，采用什么实验方法分别探究动能与每个因素的关系？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 descr="实验器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6365" y="741680"/>
            <a:ext cx="9017635" cy="12522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7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b="55292"/>
          <a:stretch>
            <a:fillRect/>
          </a:stretch>
        </p:blipFill>
        <p:spPr>
          <a:xfrm>
            <a:off x="1929130" y="1589405"/>
            <a:ext cx="4953000" cy="1338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62454"/>
          <a:stretch>
            <a:fillRect/>
          </a:stretch>
        </p:blipFill>
        <p:spPr>
          <a:xfrm>
            <a:off x="1929130" y="3062605"/>
            <a:ext cx="4953635" cy="1125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7">
            <a:hlinkClick r:id="rId7" action="ppaction://hlinkfile"/>
          </p:cNvPr>
          <p:cNvSpPr txBox="1"/>
          <p:nvPr>
            <p:custDataLst>
              <p:tags r:id="rId3"/>
            </p:custDataLst>
          </p:nvPr>
        </p:nvSpPr>
        <p:spPr>
          <a:xfrm>
            <a:off x="217488" y="258763"/>
            <a:ext cx="1304925" cy="4302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hlinkClick r:id="rId8" action="ppaction://hlinkfile"/>
              </a:rPr>
              <a:t>进行实验</a:t>
            </a:r>
            <a:endParaRPr kumimoji="0" lang="zh-CN" altLang="en-US" sz="2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文本框 1"/>
          <p:cNvSpPr txBox="1"/>
          <p:nvPr>
            <p:custDataLst>
              <p:tags r:id="rId4"/>
            </p:custDataLst>
          </p:nvPr>
        </p:nvSpPr>
        <p:spPr>
          <a:xfrm>
            <a:off x="238125" y="617538"/>
            <a:ext cx="82867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探究动能大小与速度的关系：将质量相同的小球放在斜面上不同高度，由静止释放，观察木块滑行距离远近，从而比较动能大小关系。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371475" y="374650"/>
            <a:ext cx="7821613" cy="17859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实验表明钢球从高处滚下，高度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h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越高，钢球运动到底部时越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快、慢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，物体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被撞得越远。所以，质量相同时，钢球的速度越大，动能越 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_________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Rectangle 6"/>
          <p:cNvSpPr/>
          <p:nvPr>
            <p:custDataLst>
              <p:tags r:id="rId2"/>
            </p:custDataLst>
          </p:nvPr>
        </p:nvSpPr>
        <p:spPr>
          <a:xfrm>
            <a:off x="1276350" y="1093788"/>
            <a:ext cx="742950" cy="430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2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快</a:t>
            </a:r>
          </a:p>
        </p:txBody>
      </p:sp>
      <p:sp>
        <p:nvSpPr>
          <p:cNvPr id="5" name="Rectangle 7"/>
          <p:cNvSpPr/>
          <p:nvPr>
            <p:custDataLst>
              <p:tags r:id="rId3"/>
            </p:custDataLst>
          </p:nvPr>
        </p:nvSpPr>
        <p:spPr>
          <a:xfrm>
            <a:off x="4033838" y="1550988"/>
            <a:ext cx="701675" cy="430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2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71475" y="2355850"/>
            <a:ext cx="75565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/>
              <a:t>思考：实验中是如何获得大小不同的速度的？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</a:rPr>
              <a:t>答：让质量相同的小球从斜面上不同高度由静止下滑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b="55006"/>
          <a:stretch>
            <a:fillRect/>
          </a:stretch>
        </p:blipFill>
        <p:spPr>
          <a:xfrm>
            <a:off x="1325563" y="1295400"/>
            <a:ext cx="5270500" cy="139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t="55125"/>
          <a:stretch>
            <a:fillRect/>
          </a:stretch>
        </p:blipFill>
        <p:spPr>
          <a:xfrm>
            <a:off x="1325563" y="2947988"/>
            <a:ext cx="5270500" cy="1392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"/>
          <p:cNvSpPr txBox="1"/>
          <p:nvPr>
            <p:custDataLst>
              <p:tags r:id="rId3"/>
            </p:custDataLst>
          </p:nvPr>
        </p:nvSpPr>
        <p:spPr>
          <a:xfrm>
            <a:off x="355600" y="266700"/>
            <a:ext cx="8432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探究动能大小与质量的关系：将质量不同的小球从斜面上同一高度由静止下滑，撞击木块时，观察木块滑行距离远近，从而比较动能大小。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219075" y="366712"/>
            <a:ext cx="8745538" cy="122444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实验表明，速度相同时，质量越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的钢球能将物体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撞得越远 。所以，钢球的速度相同时，质量越大，动能越 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________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</a:p>
        </p:txBody>
      </p:sp>
      <p:sp>
        <p:nvSpPr>
          <p:cNvPr id="10" name="Text Box 23"/>
          <p:cNvSpPr txBox="1"/>
          <p:nvPr>
            <p:custDataLst>
              <p:tags r:id="rId2"/>
            </p:custDataLst>
          </p:nvPr>
        </p:nvSpPr>
        <p:spPr>
          <a:xfrm>
            <a:off x="4945063" y="558800"/>
            <a:ext cx="755650" cy="430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2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</a:t>
            </a:r>
          </a:p>
        </p:txBody>
      </p:sp>
      <p:sp>
        <p:nvSpPr>
          <p:cNvPr id="11" name="Text Box 24"/>
          <p:cNvSpPr txBox="1"/>
          <p:nvPr>
            <p:custDataLst>
              <p:tags r:id="rId3"/>
            </p:custDataLst>
          </p:nvPr>
        </p:nvSpPr>
        <p:spPr>
          <a:xfrm>
            <a:off x="6999288" y="1057275"/>
            <a:ext cx="863600" cy="430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2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</a:t>
            </a: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73025" y="2961005"/>
            <a:ext cx="8955405" cy="1945640"/>
            <a:chOff x="15" y="3403"/>
            <a:chExt cx="14400" cy="3064"/>
          </a:xfrm>
        </p:grpSpPr>
        <p:sp>
          <p:nvSpPr>
            <p:cNvPr id="2" name="TextBox 5"/>
            <p:cNvSpPr txBox="1"/>
            <p:nvPr>
              <p:custDataLst>
                <p:tags r:id="rId6"/>
              </p:custDataLst>
            </p:nvPr>
          </p:nvSpPr>
          <p:spPr>
            <a:xfrm>
              <a:off x="58" y="3403"/>
              <a:ext cx="2382" cy="6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  <a:sym typeface="+mn-ea"/>
                </a:rPr>
                <a:t>实验结论</a:t>
              </a:r>
            </a:p>
          </p:txBody>
        </p:sp>
        <p:sp>
          <p:nvSpPr>
            <p:cNvPr id="5" name="Rectangle 4"/>
            <p:cNvSpPr/>
            <p:nvPr>
              <p:custDataLst>
                <p:tags r:id="rId7"/>
              </p:custDataLst>
            </p:nvPr>
          </p:nvSpPr>
          <p:spPr>
            <a:xfrm>
              <a:off x="15" y="4230"/>
              <a:ext cx="14400" cy="22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indent="539750" fontAlgn="base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400" b="1" strike="noStrike" noProof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物体动能的大小跟</a:t>
              </a:r>
              <a:r>
                <a:rPr lang="zh-CN" altLang="en-US" sz="2400" b="1" strike="noStrike" noProof="1">
                  <a:solidFill>
                    <a:srgbClr val="FFFF00"/>
                  </a:solidFill>
                  <a:latin typeface="楷体" panose="02010609060101010101" pitchFamily="49" charset="-122"/>
                  <a:ea typeface="黑体" panose="02010609060101010101" pitchFamily="49" charset="-122"/>
                  <a:sym typeface="+mn-ea"/>
                </a:rPr>
                <a:t>速度、质量</a:t>
              </a:r>
              <a:r>
                <a:rPr lang="zh-CN" altLang="en-US" sz="2400" b="1" strike="noStrike" noProof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有关，</a:t>
              </a:r>
              <a:r>
                <a:rPr lang="zh-CN" altLang="en-US" sz="2400" b="1" strike="noStrike" noProof="1">
                  <a:solidFill>
                    <a:schemeClr val="bg1"/>
                  </a:solidFill>
                  <a:latin typeface="楷体" panose="02010609060101010101" pitchFamily="49" charset="-122"/>
                  <a:ea typeface="黑体" panose="02010609060101010101" pitchFamily="49" charset="-122"/>
                  <a:sym typeface="+mn-ea"/>
                </a:rPr>
                <a:t>质量相同的物体，运动的速度越大，它的动能越大；运动速度相同的物体，质量越大，它的动能也越大。</a:t>
              </a:r>
              <a:endParaRPr lang="zh-CN" altLang="en-US" sz="2400" b="1" strike="noStrike" noProof="1">
                <a:solidFill>
                  <a:schemeClr val="bg1"/>
                </a:solidFill>
                <a:latin typeface="楷体" panose="02010609060101010101" pitchFamily="49" charset="-122"/>
                <a:ea typeface="黑体" panose="02010609060101010101" pitchFamily="49" charset="-122"/>
                <a:cs typeface="+mn-ea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19075" y="1671320"/>
            <a:ext cx="75565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/>
              <a:t>思考：实验中是如何让小球撞击木块时具有相同的速度的？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</a:rPr>
              <a:t>答：让质量不同的小球从斜面上同一高度由静止下滑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19075" y="248920"/>
            <a:ext cx="755650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/>
              <a:t>思考：若实验中小球与水平面之间接触面绝对光滑，会出现什么现象？能否探究出实验结论？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</a:rPr>
              <a:t>答：若接触面光滑，则木块会一直做匀速直线运动，不会停下来，则无法比较动能大小，因此得不出实验结论。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01688" y="1171575"/>
            <a:ext cx="7586662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1"/>
          <p:cNvSpPr/>
          <p:nvPr>
            <p:custDataLst>
              <p:tags r:id="rId2"/>
            </p:custDataLst>
          </p:nvPr>
        </p:nvSpPr>
        <p:spPr>
          <a:xfrm>
            <a:off x="379413" y="285750"/>
            <a:ext cx="8240712" cy="903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200" b="1">
                <a:latin typeface="Times New Roman" panose="02020603050405020304" pitchFamily="18" charset="0"/>
                <a:ea typeface="黑体" panose="02010609060101010101" pitchFamily="49" charset="-122"/>
              </a:rPr>
              <a:t>想想议议：阅读如图的剪报。用物理知识解释：为什么此时的馒头能把人砸伤？</a:t>
            </a: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41325" y="3790950"/>
            <a:ext cx="8302625" cy="903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360680" eaLnBrk="0" hangingPunct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馒头下落时，与火车具有相同的速度，具有一定动能，所以馒头能把人砸伤。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8"/>
          <p:cNvSpPr txBox="1"/>
          <p:nvPr>
            <p:custDataLst>
              <p:tags r:id="rId1"/>
            </p:custDataLst>
          </p:nvPr>
        </p:nvSpPr>
        <p:spPr>
          <a:xfrm>
            <a:off x="141288" y="607378"/>
            <a:ext cx="8875712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1.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一辆汽车加速运动，它的动能</a:t>
            </a:r>
            <a:r>
              <a:rPr lang="zh-CN" altLang="en-US" sz="2000" u="sng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火车进站时做减速运动，它的动能</a:t>
            </a:r>
            <a:r>
              <a:rPr lang="zh-CN" altLang="en-US" sz="2000" u="sng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一辆洒水车在马路上匀速前进并洒水，它的动能</a:t>
            </a:r>
            <a:r>
              <a:rPr lang="zh-CN" altLang="en-US" sz="2000" u="sng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4579" name="Text Box 3"/>
          <p:cNvSpPr txBox="1"/>
          <p:nvPr>
            <p:custDataLst>
              <p:tags r:id="rId2"/>
            </p:custDataLst>
          </p:nvPr>
        </p:nvSpPr>
        <p:spPr>
          <a:xfrm>
            <a:off x="211138" y="2210753"/>
            <a:ext cx="87185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判断下列说法正确的是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(  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．速度大</a:t>
            </a:r>
            <a:r>
              <a:rPr lang="zh-CN" altLang="en-US" sz="200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的球一定比速度小的球动能大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00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．同一辆车运动速度越大动能就越大</a:t>
            </a:r>
            <a:endParaRPr lang="en-US" altLang="zh-CN" sz="200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00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．子弹的速度比火车的速度大，所以子弹动能就比火车动能大</a:t>
            </a:r>
            <a:endParaRPr lang="en-US" altLang="zh-CN" sz="200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00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．平直公路上匀速行驶洒水的洒水车动能不变</a:t>
            </a:r>
          </a:p>
        </p:txBody>
      </p:sp>
      <p:sp>
        <p:nvSpPr>
          <p:cNvPr id="24580" name="矩形 16385"/>
          <p:cNvSpPr/>
          <p:nvPr>
            <p:custDataLst>
              <p:tags r:id="rId3"/>
            </p:custDataLst>
          </p:nvPr>
        </p:nvSpPr>
        <p:spPr>
          <a:xfrm>
            <a:off x="141288" y="299403"/>
            <a:ext cx="3163887" cy="37941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r>
              <a:rPr lang="en-US" altLang="zh-CN" sz="21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1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判断动能变化情况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254500" y="666750"/>
            <a:ext cx="1574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变大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737100" y="1177925"/>
            <a:ext cx="1574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变小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527800" y="1696085"/>
            <a:ext cx="1574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变小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52400" y="349250"/>
            <a:ext cx="87376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方法指导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一切运动的物体都具有动能，物体的动能由物体的质量和速度共同决定，在讨论质量和速度对动能大小的影响时，必须注意两个因素的同时性，不能忽略任何一个因素。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其次，在分析有关物体的动能大小变化时，要同时考虑物体的质量和速度是否发生变化，不能只考虑一个方面。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0242"/>
          <p:cNvSpPr txBox="1"/>
          <p:nvPr>
            <p:custDataLst>
              <p:tags r:id="rId1"/>
            </p:custDataLst>
          </p:nvPr>
        </p:nvSpPr>
        <p:spPr>
          <a:xfrm>
            <a:off x="503238" y="296863"/>
            <a:ext cx="2700337" cy="398462"/>
          </a:xfrm>
          <a:prstGeom prst="rect">
            <a:avLst/>
          </a:prstGeom>
          <a:solidFill>
            <a:srgbClr val="0066CC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一些物体的动能</a:t>
            </a:r>
            <a:r>
              <a:rPr lang="en-US" altLang="zh-CN" sz="2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/J</a:t>
            </a:r>
          </a:p>
        </p:txBody>
      </p:sp>
      <p:sp>
        <p:nvSpPr>
          <p:cNvPr id="26626" name="文本框 1"/>
          <p:cNvSpPr txBox="1"/>
          <p:nvPr>
            <p:custDataLst>
              <p:tags r:id="rId2"/>
            </p:custDataLst>
          </p:nvPr>
        </p:nvSpPr>
        <p:spPr>
          <a:xfrm>
            <a:off x="501650" y="3654425"/>
            <a:ext cx="5351463" cy="398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质量和速度谁对物体的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动能影响更大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pic>
        <p:nvPicPr>
          <p:cNvPr id="26627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9563" y="904875"/>
            <a:ext cx="8416925" cy="254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74625" y="157480"/>
            <a:ext cx="5513070" cy="520700"/>
            <a:chOff x="275" y="148"/>
            <a:chExt cx="8682" cy="820"/>
          </a:xfrm>
        </p:grpSpPr>
        <p:sp>
          <p:nvSpPr>
            <p:cNvPr id="2" name="Shape 108"/>
            <p:cNvSpPr/>
            <p:nvPr>
              <p:custDataLst>
                <p:tags r:id="rId7"/>
              </p:custDataLst>
            </p:nvPr>
          </p:nvSpPr>
          <p:spPr>
            <a:xfrm>
              <a:off x="428" y="148"/>
              <a:ext cx="958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>
              <p:custDataLst>
                <p:tags r:id="rId8"/>
              </p:custDataLst>
            </p:nvPr>
          </p:nvSpPr>
          <p:spPr>
            <a:xfrm>
              <a:off x="275" y="148"/>
              <a:ext cx="1275" cy="82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1</a:t>
              </a: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5" name="文本框 1"/>
            <p:cNvSpPr txBox="1"/>
            <p:nvPr>
              <p:custDataLst>
                <p:tags r:id="rId9"/>
              </p:custDataLst>
            </p:nvPr>
          </p:nvSpPr>
          <p:spPr>
            <a:xfrm>
              <a:off x="1810" y="213"/>
              <a:ext cx="1743" cy="62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课堂导入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10"/>
              </p:custDataLst>
            </p:nvPr>
          </p:nvCxnSpPr>
          <p:spPr>
            <a:xfrm>
              <a:off x="1605" y="855"/>
              <a:ext cx="7353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6150" name="矩形 7170"/>
          <p:cNvSpPr/>
          <p:nvPr>
            <p:custDataLst>
              <p:tags r:id="rId2"/>
            </p:custDataLst>
          </p:nvPr>
        </p:nvSpPr>
        <p:spPr>
          <a:xfrm>
            <a:off x="523875" y="661988"/>
            <a:ext cx="8075613" cy="531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“一只小小的飞鸟，为什么能撞坏一架飞机呢？”</a:t>
            </a:r>
          </a:p>
        </p:txBody>
      </p:sp>
      <p:sp>
        <p:nvSpPr>
          <p:cNvPr id="6151" name="矩形 7"/>
          <p:cNvSpPr/>
          <p:nvPr>
            <p:custDataLst>
              <p:tags r:id="rId3"/>
            </p:custDataLst>
          </p:nvPr>
        </p:nvSpPr>
        <p:spPr>
          <a:xfrm>
            <a:off x="838200" y="1811338"/>
            <a:ext cx="438150" cy="22955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 algn="ctr">
              <a:buSzTx/>
            </a:pP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愤怒的小鸟</a:t>
            </a:r>
          </a:p>
        </p:txBody>
      </p:sp>
      <p:pic>
        <p:nvPicPr>
          <p:cNvPr id="6" name="飞鸟撞飞机">
            <a:hlinkClick r:id="" action="ppaction://media"/>
          </p:cNvPr>
          <p:cNvPicPr/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501775" y="1193800"/>
            <a:ext cx="6141085" cy="3703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61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5"/>
          <p:cNvSpPr txBox="1"/>
          <p:nvPr>
            <p:custDataLst>
              <p:tags r:id="rId1"/>
            </p:custDataLst>
          </p:nvPr>
        </p:nvSpPr>
        <p:spPr>
          <a:xfrm>
            <a:off x="61913" y="3624263"/>
            <a:ext cx="867410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思考：上述物体是否能够对外做功？是否具有能量？对比动能产生的原因，这种能量又是怎么产生的？</a:t>
            </a:r>
          </a:p>
        </p:txBody>
      </p:sp>
      <p:sp>
        <p:nvSpPr>
          <p:cNvPr id="27650" name="文本框 27"/>
          <p:cNvSpPr txBox="1"/>
          <p:nvPr>
            <p:custDataLst>
              <p:tags r:id="rId2"/>
            </p:custDataLst>
          </p:nvPr>
        </p:nvSpPr>
        <p:spPr>
          <a:xfrm>
            <a:off x="500063" y="146050"/>
            <a:ext cx="1530350" cy="428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</a:p>
        </p:txBody>
      </p:sp>
      <p:pic>
        <p:nvPicPr>
          <p:cNvPr id="27651" name="图片 222228" descr="12123539706568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47763" y="603250"/>
            <a:ext cx="3168650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222229"/>
          <p:cNvSpPr txBox="1"/>
          <p:nvPr>
            <p:custDataLst>
              <p:tags r:id="rId4"/>
            </p:custDataLst>
          </p:nvPr>
        </p:nvSpPr>
        <p:spPr>
          <a:xfrm>
            <a:off x="2030413" y="3313113"/>
            <a:ext cx="1331912" cy="368300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山顶的巨石</a:t>
            </a:r>
          </a:p>
        </p:txBody>
      </p:sp>
      <p:sp>
        <p:nvSpPr>
          <p:cNvPr id="222231" name="文本框 222230"/>
          <p:cNvSpPr txBox="1"/>
          <p:nvPr>
            <p:custDataLst>
              <p:tags r:id="rId5"/>
            </p:custDataLst>
          </p:nvPr>
        </p:nvSpPr>
        <p:spPr>
          <a:xfrm>
            <a:off x="5919788" y="3313113"/>
            <a:ext cx="1331912" cy="368300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举高的重锤</a:t>
            </a:r>
          </a:p>
        </p:txBody>
      </p:sp>
      <p:pic>
        <p:nvPicPr>
          <p:cNvPr id="222232" name="图片 222231" descr="11123539706568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35550" y="603250"/>
            <a:ext cx="2879725" cy="2633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图片 1" descr="12123539706568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76338" y="603250"/>
            <a:ext cx="3168650" cy="262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11123539706568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111750" y="603250"/>
            <a:ext cx="2879725" cy="2633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28863" y="300038"/>
            <a:ext cx="6053138" cy="430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重力势能</a:t>
            </a:r>
          </a:p>
        </p:txBody>
      </p:sp>
      <p:sp>
        <p:nvSpPr>
          <p:cNvPr id="8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6413" y="292100"/>
            <a:ext cx="1727200" cy="4778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知识点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三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75" name="文本框 1"/>
          <p:cNvSpPr txBox="1"/>
          <p:nvPr>
            <p:custDataLst>
              <p:tags r:id="rId3"/>
            </p:custDataLst>
          </p:nvPr>
        </p:nvSpPr>
        <p:spPr>
          <a:xfrm>
            <a:off x="198438" y="919163"/>
            <a:ext cx="8788400" cy="3646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重力势能：地面附近的物体由于处于一定的高度而具有的能叫做重力势能。</a:t>
            </a:r>
          </a:p>
          <a:p>
            <a:pPr>
              <a:lnSpc>
                <a:spcPct val="150000"/>
              </a:lnSpc>
            </a:pPr>
            <a:endParaRPr lang="zh-CN" altLang="en-US" sz="2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Arial" panose="020B0604020202020204" pitchFamily="34" charset="0"/>
                <a:ea typeface="宋体" panose="02010600030101010101" pitchFamily="2" charset="-122"/>
                <a:hlinkClick r:id="rId10" action="ppaction://hlinkfile"/>
              </a:rPr>
              <a:t>重力势能大小与哪些因素有关呢？</a:t>
            </a:r>
            <a:endParaRPr lang="zh-CN" altLang="en-US" sz="2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333375" y="2108200"/>
            <a:ext cx="8620125" cy="1619250"/>
            <a:chOff x="525" y="3320"/>
            <a:chExt cx="13575" cy="2550"/>
          </a:xfrm>
        </p:grpSpPr>
        <p:pic>
          <p:nvPicPr>
            <p:cNvPr id="28676" name="图片 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525" y="3320"/>
              <a:ext cx="3420" cy="25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Picture 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980" y="3320"/>
              <a:ext cx="2460" cy="25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79" name="图片 1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0618" y="3320"/>
              <a:ext cx="3482" cy="25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图片 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138" y="3320"/>
              <a:ext cx="3634" cy="254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/>
          <p:nvPr>
            <p:custDataLst>
              <p:tags r:id="rId1"/>
            </p:custDataLst>
          </p:nvPr>
        </p:nvSpPr>
        <p:spPr>
          <a:xfrm>
            <a:off x="2062163" y="930275"/>
            <a:ext cx="67992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00">
                <a:solidFill>
                  <a:srgbClr val="00176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重力势能大小可能与物体质量有关；可能与高度有关。</a:t>
            </a:r>
          </a:p>
        </p:txBody>
      </p:sp>
      <p:sp>
        <p:nvSpPr>
          <p:cNvPr id="11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47913" y="271463"/>
            <a:ext cx="6456363" cy="430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探究重力势能的大小与哪些因素有关</a:t>
            </a:r>
          </a:p>
        </p:txBody>
      </p:sp>
      <p:sp>
        <p:nvSpPr>
          <p:cNvPr id="12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5463" y="263525"/>
            <a:ext cx="1727200" cy="4778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知识点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二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TextBox 7"/>
          <p:cNvSpPr txBox="1"/>
          <p:nvPr>
            <p:custDataLst>
              <p:tags r:id="rId4"/>
            </p:custDataLst>
          </p:nvPr>
        </p:nvSpPr>
        <p:spPr>
          <a:xfrm>
            <a:off x="255588" y="946150"/>
            <a:ext cx="1585913" cy="4302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猜想与假设</a:t>
            </a:r>
          </a:p>
        </p:txBody>
      </p:sp>
      <p:sp>
        <p:nvSpPr>
          <p:cNvPr id="7" name="TextBox 7"/>
          <p:cNvSpPr txBox="1"/>
          <p:nvPr>
            <p:custDataLst>
              <p:tags r:id="rId5"/>
            </p:custDataLst>
          </p:nvPr>
        </p:nvSpPr>
        <p:spPr>
          <a:xfrm>
            <a:off x="255588" y="1544638"/>
            <a:ext cx="1585913" cy="4302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设计实验</a:t>
            </a:r>
          </a:p>
        </p:txBody>
      </p:sp>
      <p:sp>
        <p:nvSpPr>
          <p:cNvPr id="20487" name="文本框 7"/>
          <p:cNvSpPr txBox="1"/>
          <p:nvPr>
            <p:custDataLst>
              <p:tags r:id="rId6"/>
            </p:custDataLst>
          </p:nvPr>
        </p:nvSpPr>
        <p:spPr>
          <a:xfrm>
            <a:off x="255588" y="1917700"/>
            <a:ext cx="8888412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hlinkClick r:id="rId8" action="ppaction://hlinkfile"/>
              </a:rPr>
              <a:t>实验器材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质量大小不等钢球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个，沙子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思考：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）实验中通过什么方式比较重力势能大小？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）实验中，采用了哪些实验方法？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2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487">
                                            <p:txEl>
                                              <p:charRg st="2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487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>
            <a:hlinkClick r:id="rId7" action="ppaction://hlinkfile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47700" y="755650"/>
            <a:ext cx="3679825" cy="272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图片 2">
            <a:hlinkClick r:id="rId9" action="ppaction://hlinkfile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094288" y="484188"/>
            <a:ext cx="3019425" cy="299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>
            <p:custDataLst>
              <p:tags r:id="rId3"/>
            </p:custDataLst>
          </p:nvPr>
        </p:nvSpPr>
        <p:spPr>
          <a:xfrm>
            <a:off x="752475" y="3609975"/>
            <a:ext cx="6535738" cy="55099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质量一定，高度越大，重力势能越大；</a:t>
            </a:r>
          </a:p>
        </p:txBody>
      </p:sp>
      <p:sp>
        <p:nvSpPr>
          <p:cNvPr id="2" name="TextBox 8"/>
          <p:cNvSpPr txBox="1"/>
          <p:nvPr>
            <p:custDataLst>
              <p:tags r:id="rId4"/>
            </p:custDataLst>
          </p:nvPr>
        </p:nvSpPr>
        <p:spPr>
          <a:xfrm>
            <a:off x="752475" y="4284663"/>
            <a:ext cx="6535738" cy="4778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高度一定，质量越大，重力势能越大。</a:t>
            </a:r>
          </a:p>
        </p:txBody>
      </p:sp>
      <p:sp>
        <p:nvSpPr>
          <p:cNvPr id="3" name="TextBox 7">
            <a:hlinkClick r:id="rId11" action="ppaction://hlinkfile"/>
          </p:cNvPr>
          <p:cNvSpPr txBox="1"/>
          <p:nvPr>
            <p:custDataLst>
              <p:tags r:id="rId5"/>
            </p:custDataLst>
          </p:nvPr>
        </p:nvSpPr>
        <p:spPr>
          <a:xfrm>
            <a:off x="217488" y="258763"/>
            <a:ext cx="1585913" cy="4302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分析与论证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>
            <p:custDataLst>
              <p:tags r:id="rId1"/>
            </p:custDataLst>
          </p:nvPr>
        </p:nvSpPr>
        <p:spPr>
          <a:xfrm>
            <a:off x="9525" y="688975"/>
            <a:ext cx="9144000" cy="14192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indent="719455" fontAlgn="base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400" b="1" strike="noStrike" noProof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重力势能的大小与</a:t>
            </a:r>
            <a:r>
              <a:rPr lang="zh-CN" altLang="en-US" sz="2400" b="1" strike="noStrike" noProof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高度、质量</a:t>
            </a:r>
            <a:r>
              <a:rPr lang="zh-CN" altLang="en-US" sz="2400" b="1" strike="noStrike" noProof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有关，</a:t>
            </a:r>
            <a:r>
              <a:rPr lang="zh-CN" altLang="en-US" sz="2400" b="1" strike="noStrike" noProof="1">
                <a:solidFill>
                  <a:schemeClr val="bg1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质量相同的物体，</a:t>
            </a:r>
            <a:r>
              <a:rPr lang="zh-CN" altLang="en-US" sz="2400" b="1" strike="noStrike" noProof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高度越大，重力势能越大</a:t>
            </a:r>
            <a:r>
              <a:rPr lang="zh-CN" altLang="en-US" sz="2400" b="1" strike="noStrike" noProof="1">
                <a:solidFill>
                  <a:schemeClr val="bg1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r>
              <a:rPr lang="zh-CN" altLang="en-US" sz="2400" b="1" strike="noStrike" noProof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高度</a:t>
            </a:r>
            <a:r>
              <a:rPr lang="zh-CN" altLang="en-US" sz="2400" b="1" strike="noStrike" noProof="1">
                <a:solidFill>
                  <a:schemeClr val="bg1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相同的物体，质量越大，它的</a:t>
            </a:r>
            <a:r>
              <a:rPr lang="zh-CN" altLang="en-US" sz="2400" b="1" strike="noStrike" noProof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重力势能</a:t>
            </a:r>
            <a:r>
              <a:rPr lang="zh-CN" altLang="en-US" sz="2400" b="1" strike="noStrike" noProof="1">
                <a:solidFill>
                  <a:schemeClr val="bg1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也越大。</a:t>
            </a:r>
            <a:endParaRPr lang="zh-CN" altLang="en-US" sz="2400" b="1" strike="noStrike" noProof="1">
              <a:solidFill>
                <a:srgbClr val="FFFF00"/>
              </a:solidFill>
              <a:latin typeface="楷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2" name="TextBox 5"/>
          <p:cNvSpPr txBox="1"/>
          <p:nvPr>
            <p:custDataLst>
              <p:tags r:id="rId2"/>
            </p:custDataLst>
          </p:nvPr>
        </p:nvSpPr>
        <p:spPr>
          <a:xfrm>
            <a:off x="36513" y="138113"/>
            <a:ext cx="1306513" cy="4302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实验结论</a:t>
            </a:r>
          </a:p>
        </p:txBody>
      </p:sp>
      <p:pic>
        <p:nvPicPr>
          <p:cNvPr id="31747" name="Picture 10" descr="1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t="13503" b="3549"/>
          <a:stretch>
            <a:fillRect/>
          </a:stretch>
        </p:blipFill>
        <p:spPr>
          <a:xfrm>
            <a:off x="742315" y="2456498"/>
            <a:ext cx="2984500" cy="1763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287588" y="3267075"/>
            <a:ext cx="1404937" cy="930275"/>
          </a:xfrm>
          <a:prstGeom prst="rect">
            <a:avLst/>
          </a:prstGeom>
          <a:noFill/>
          <a:ln w="38100" cap="flat" cmpd="sng">
            <a:solidFill>
              <a:srgbClr val="F9B277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" name="Picture 35" descr="建筑工地安全警示牌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72890" y="2473960"/>
            <a:ext cx="1460500" cy="1746250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" name="Picture 34" descr="施工场地当心坠物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000115" y="2472373"/>
            <a:ext cx="1857375" cy="1747837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70180" y="281305"/>
            <a:ext cx="883158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2.</a:t>
            </a:r>
            <a:r>
              <a:rPr lang="zh-CN" altLang="en-US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关于能量的大小，下列说法中错误的是</a:t>
            </a:r>
            <a:r>
              <a:rPr lang="en-US" altLang="zh-CN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(  </a:t>
            </a:r>
            <a:r>
              <a:rPr lang="en-US" altLang="zh-CN" sz="20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A</a:t>
            </a:r>
            <a:r>
              <a:rPr lang="en-US" altLang="zh-CN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   )</a:t>
            </a:r>
            <a:endParaRPr lang="en-US" altLang="zh-CN" sz="2000">
              <a:solidFill>
                <a:srgbClr val="111111"/>
              </a:solidFill>
              <a:latin typeface="+mj-ea"/>
              <a:ea typeface="+mj-ea"/>
              <a:cs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A.</a:t>
            </a:r>
            <a:r>
              <a:rPr lang="zh-CN" altLang="en-US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从山上滚下的大石块，动能增大，重力势能减小</a:t>
            </a:r>
            <a:endParaRPr lang="zh-CN" altLang="en-US" sz="2000">
              <a:solidFill>
                <a:srgbClr val="111111"/>
              </a:solidFill>
              <a:latin typeface="+mj-ea"/>
              <a:ea typeface="+mj-ea"/>
              <a:cs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B.</a:t>
            </a:r>
            <a:r>
              <a:rPr lang="zh-CN" altLang="en-US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空中一定高度匀速喷洒农药的无人机，重力势能不变</a:t>
            </a:r>
            <a:endParaRPr lang="zh-CN" altLang="en-US" sz="2000">
              <a:solidFill>
                <a:srgbClr val="111111"/>
              </a:solidFill>
              <a:latin typeface="+mj-ea"/>
              <a:ea typeface="+mj-ea"/>
              <a:cs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C.</a:t>
            </a:r>
            <a:r>
              <a:rPr lang="zh-CN" altLang="en-US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竖直上抛的小球，动能减小，重力势能增大</a:t>
            </a:r>
            <a:endParaRPr lang="zh-CN" altLang="en-US" sz="2000">
              <a:solidFill>
                <a:srgbClr val="111111"/>
              </a:solidFill>
              <a:latin typeface="+mj-ea"/>
              <a:ea typeface="+mj-ea"/>
              <a:cs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D.</a:t>
            </a:r>
            <a:r>
              <a:rPr lang="zh-CN" altLang="en-US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水平地面静止的一块石头，动能和重力势能都为</a:t>
            </a:r>
            <a:r>
              <a:rPr lang="en-US" altLang="zh-CN" sz="2000">
                <a:solidFill>
                  <a:srgbClr val="111111"/>
                </a:solidFill>
                <a:latin typeface="+mj-ea"/>
                <a:ea typeface="+mj-ea"/>
                <a:cs typeface="+mj-ea"/>
                <a:sym typeface="+mn-ea"/>
              </a:rPr>
              <a:t>0</a:t>
            </a: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48590" y="2709545"/>
            <a:ext cx="899160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方法指导</a:t>
            </a:r>
          </a:p>
          <a:p>
            <a:pPr indent="457200"/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在分析重力势能大小变化时，要同时考虑物体的质量和高度两个因素，质量大的物体其重力势能不一定大，同理高度高的物体其重力势能也不一定大。</a:t>
            </a:r>
          </a:p>
          <a:p>
            <a:pPr indent="457200"/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在没有特别说明的情况下，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高度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指的是相对地面而言的。通常认为地面上的物体具有的重力势能为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0"/>
          <p:cNvSpPr/>
          <p:nvPr>
            <p:custDataLst>
              <p:tags r:id="rId1"/>
            </p:custDataLst>
          </p:nvPr>
        </p:nvSpPr>
        <p:spPr>
          <a:xfrm>
            <a:off x="550863" y="387350"/>
            <a:ext cx="6300787" cy="430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200" b="1">
                <a:solidFill>
                  <a:srgbClr val="00176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200" b="1">
                <a:solidFill>
                  <a:srgbClr val="00176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弹性势能</a:t>
            </a:r>
            <a:endParaRPr lang="en-US" altLang="zh-CN" sz="2200" b="1">
              <a:solidFill>
                <a:srgbClr val="00176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0" name="图片 516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85788" y="966788"/>
            <a:ext cx="2422525" cy="189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椭圆 6160"/>
          <p:cNvSpPr/>
          <p:nvPr>
            <p:custDataLst>
              <p:tags r:id="rId3"/>
            </p:custDataLst>
          </p:nvPr>
        </p:nvSpPr>
        <p:spPr>
          <a:xfrm>
            <a:off x="3386138" y="966788"/>
            <a:ext cx="1662112" cy="1897062"/>
          </a:xfrm>
          <a:prstGeom prst="ellipse">
            <a:avLst/>
          </a:prstGeom>
          <a:blipFill rotWithShape="0">
            <a:blip r:embed="rId11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61290" y="3504565"/>
            <a:ext cx="887730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思考：对比动能和重力势能产生原因，这种形式的能量是如何产生的？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物体</a:t>
            </a: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由于发生弹性形变</a:t>
            </a:r>
            <a:r>
              <a:rPr lang="zh-CN" altLang="en-US" sz="2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而具有的能量叫做</a:t>
            </a: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弹性势能</a:t>
            </a:r>
            <a:r>
              <a:rPr lang="zh-CN" altLang="en-US" sz="2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32777" name="图片 21522" descr="W02014060541279785107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489575" y="966788"/>
            <a:ext cx="2447925" cy="189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9" name="文本框 2"/>
          <p:cNvSpPr txBox="1"/>
          <p:nvPr>
            <p:custDataLst>
              <p:tags r:id="rId6"/>
            </p:custDataLst>
          </p:nvPr>
        </p:nvSpPr>
        <p:spPr>
          <a:xfrm>
            <a:off x="3143250" y="2878138"/>
            <a:ext cx="2197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被压弯的撑杆可以弹起运动员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文本框 3"/>
          <p:cNvSpPr txBox="1"/>
          <p:nvPr>
            <p:custDataLst>
              <p:tags r:id="rId7"/>
            </p:custDataLst>
          </p:nvPr>
        </p:nvSpPr>
        <p:spPr>
          <a:xfrm>
            <a:off x="585788" y="2878138"/>
            <a:ext cx="2195512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被拉长的橡皮筋可以弹出石头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1" name="文本框 5"/>
          <p:cNvSpPr txBox="1"/>
          <p:nvPr>
            <p:custDataLst>
              <p:tags r:id="rId8"/>
            </p:custDataLst>
          </p:nvPr>
        </p:nvSpPr>
        <p:spPr>
          <a:xfrm>
            <a:off x="5683250" y="2878138"/>
            <a:ext cx="2195513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被拉弯的弓可以将箭射出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0"/>
          <p:cNvSpPr/>
          <p:nvPr>
            <p:custDataLst>
              <p:tags r:id="rId1"/>
            </p:custDataLst>
          </p:nvPr>
        </p:nvSpPr>
        <p:spPr>
          <a:xfrm>
            <a:off x="264478" y="469265"/>
            <a:ext cx="6300787" cy="4298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200" b="1">
                <a:solidFill>
                  <a:srgbClr val="00176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弹性势能大小与什么因素</a:t>
            </a:r>
            <a:r>
              <a:rPr lang="zh-CN" altLang="en-US" sz="2200" b="1">
                <a:solidFill>
                  <a:srgbClr val="00176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有关</a:t>
            </a:r>
            <a:endParaRPr lang="en-US" altLang="zh-CN" sz="2200" b="1">
              <a:solidFill>
                <a:srgbClr val="00176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571500" y="3342005"/>
            <a:ext cx="6581775" cy="1211580"/>
            <a:chOff x="900" y="5263"/>
            <a:chExt cx="10365" cy="1908"/>
          </a:xfrm>
        </p:grpSpPr>
        <p:sp>
          <p:nvSpPr>
            <p:cNvPr id="4" name="Text Box 3"/>
            <p:cNvSpPr txBox="1"/>
            <p:nvPr>
              <p:custDataLst>
                <p:tags r:id="rId12"/>
              </p:custDataLst>
            </p:nvPr>
          </p:nvSpPr>
          <p:spPr>
            <a:xfrm>
              <a:off x="1061" y="6495"/>
              <a:ext cx="10205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200" b="1">
                  <a:latin typeface="楷体" panose="02010609060101010101" pitchFamily="49" charset="-122"/>
                  <a:ea typeface="黑体" panose="02010609060101010101" pitchFamily="49" charset="-122"/>
                </a:rPr>
                <a:t>物体的弹性形变越大，弹性势能越大。</a:t>
              </a:r>
            </a:p>
          </p:txBody>
        </p:sp>
        <p:grpSp>
          <p:nvGrpSpPr>
            <p:cNvPr id="33796" name="组合 35856"/>
            <p:cNvGrpSpPr/>
            <p:nvPr>
              <p:custDataLst>
                <p:tags r:id="rId13"/>
              </p:custDataLst>
            </p:nvPr>
          </p:nvGrpSpPr>
          <p:grpSpPr>
            <a:xfrm>
              <a:off x="900" y="5263"/>
              <a:ext cx="3332" cy="1122"/>
              <a:chOff x="300" y="1281"/>
              <a:chExt cx="1333" cy="449"/>
            </a:xfrm>
          </p:grpSpPr>
          <p:pic>
            <p:nvPicPr>
              <p:cNvPr id="33797" name="TextBox 1"/>
              <p:cNvPicPr/>
              <p:nvPr>
                <p:custDataLst>
                  <p:tags r:id="rId14"/>
                </p:custDataLst>
              </p:nvPr>
            </p:nvPicPr>
            <p:blipFill>
              <a:blip r:embed="rId17"/>
              <a:stretch>
                <a:fillRect/>
              </a:stretch>
            </p:blipFill>
            <p:spPr>
              <a:xfrm>
                <a:off x="300" y="1281"/>
                <a:ext cx="1333" cy="4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3798" name="文本框 2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78" y="1370"/>
                <a:ext cx="1038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200" b="1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rPr>
                  <a:t>   结    论</a:t>
                </a:r>
              </a:p>
            </p:txBody>
          </p:sp>
        </p:grpSp>
      </p:grpSp>
      <p:sp>
        <p:nvSpPr>
          <p:cNvPr id="12" name="文本框 45066"/>
          <p:cNvSpPr txBox="1"/>
          <p:nvPr>
            <p:custDataLst>
              <p:tags r:id="rId3"/>
            </p:custDataLst>
          </p:nvPr>
        </p:nvSpPr>
        <p:spPr>
          <a:xfrm>
            <a:off x="264795" y="1220470"/>
            <a:ext cx="6465888" cy="42989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+mj-ea"/>
                <a:ea typeface="+mj-ea"/>
              </a:rPr>
              <a:t>思考：如果要使箭射的更远，应如何做？</a:t>
            </a:r>
            <a:endParaRPr lang="zh-CN" altLang="en-US" sz="2200">
              <a:latin typeface="+mj-ea"/>
              <a:ea typeface="+mj-ea"/>
            </a:endParaRPr>
          </a:p>
        </p:txBody>
      </p:sp>
      <p:pic>
        <p:nvPicPr>
          <p:cNvPr id="32773" name="图片 27660" descr="射箭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740400" y="1125855"/>
            <a:ext cx="3165475" cy="1924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>
            <p:custDataLst>
              <p:tags r:id="rId5"/>
            </p:custDataLst>
          </p:nvPr>
        </p:nvGrpSpPr>
        <p:grpSpPr>
          <a:xfrm>
            <a:off x="441960" y="2197100"/>
            <a:ext cx="1475740" cy="476250"/>
            <a:chOff x="696" y="2400"/>
            <a:chExt cx="2324" cy="750"/>
          </a:xfrm>
        </p:grpSpPr>
        <p:sp>
          <p:nvSpPr>
            <p:cNvPr id="2" name="文本框 1"/>
            <p:cNvSpPr txBox="1"/>
            <p:nvPr>
              <p:custDataLst>
                <p:tags r:id="rId10"/>
              </p:custDataLst>
            </p:nvPr>
          </p:nvSpPr>
          <p:spPr>
            <a:xfrm>
              <a:off x="696" y="2474"/>
              <a:ext cx="2324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/>
                <a:t>弹性势能</a:t>
              </a:r>
            </a:p>
          </p:txBody>
        </p:sp>
        <p:cxnSp>
          <p:nvCxnSpPr>
            <p:cNvPr id="5" name="直接箭头连接符 4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3020" y="2400"/>
              <a:ext cx="0" cy="751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" name="直接箭头连接符 5"/>
          <p:cNvCxnSpPr/>
          <p:nvPr>
            <p:custDataLst>
              <p:tags r:id="rId6"/>
            </p:custDataLst>
          </p:nvPr>
        </p:nvCxnSpPr>
        <p:spPr>
          <a:xfrm flipH="1">
            <a:off x="2168525" y="2478405"/>
            <a:ext cx="1040765" cy="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3209290" y="2197100"/>
            <a:ext cx="1475740" cy="476250"/>
            <a:chOff x="5054" y="2400"/>
            <a:chExt cx="2324" cy="750"/>
          </a:xfrm>
        </p:grpSpPr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5054" y="2474"/>
              <a:ext cx="2324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/>
                <a:t>弹性形变</a:t>
              </a:r>
              <a:endParaRPr lang="en-US" altLang="zh-CN" sz="2200"/>
            </a:p>
          </p:txBody>
        </p:sp>
        <p:cxnSp>
          <p:nvCxnSpPr>
            <p:cNvPr id="8" name="直接箭头连接符 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7373" y="2400"/>
              <a:ext cx="0" cy="751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2289"/>
          <p:cNvSpPr txBox="1"/>
          <p:nvPr>
            <p:custDataLst>
              <p:tags r:id="rId1"/>
            </p:custDataLst>
          </p:nvPr>
        </p:nvSpPr>
        <p:spPr>
          <a:xfrm>
            <a:off x="295910" y="217805"/>
            <a:ext cx="884809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功与能量</a:t>
            </a:r>
            <a:r>
              <a:rPr lang="en-US" altLang="zh-CN" sz="2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</a:t>
            </a: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zh-CN" altLang="en-US" sz="2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能量：物体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能够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对外做功，表示这个物体具有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能量</a:t>
            </a:r>
            <a:endParaRPr lang="zh-CN" altLang="en-US" sz="2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ym typeface="+mn-ea"/>
              </a:rPr>
              <a:t>      ①物体是否具有能量，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取决于</a:t>
            </a:r>
            <a:r>
              <a:rPr lang="zh-CN" altLang="en-US" sz="2000" b="1">
                <a:sym typeface="+mn-ea"/>
              </a:rPr>
              <a:t>是否能够对外做功；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ym typeface="+mn-ea"/>
              </a:rPr>
              <a:t>      ②一个物体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能够做功越多</a:t>
            </a:r>
            <a:r>
              <a:rPr lang="zh-CN" altLang="en-US" sz="2000" b="1">
                <a:sym typeface="+mn-ea"/>
              </a:rPr>
              <a:t>，表示物体的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能量越大</a:t>
            </a:r>
            <a:r>
              <a:rPr lang="zh-CN" altLang="en-US" sz="2000" b="1">
                <a:sym typeface="+mn-ea"/>
              </a:rPr>
              <a:t>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思考：如何理解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能够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的含义，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能够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意味着物体正在做功吗？      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答：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能够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指物体做功的本领。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只要物体具备做功的本领，物体就具有能量。并不是只有正在做功的物体才具有能量，或者具有能量的物体一定在做功。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判断：物体具有的能量大，做的功就一定多；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物体具有的能量大，能够做的功就一定多。</a:t>
            </a:r>
            <a:endParaRPr lang="en-US" altLang="zh-CN" sz="2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2289"/>
          <p:cNvSpPr txBox="1"/>
          <p:nvPr>
            <p:custDataLst>
              <p:tags r:id="rId1"/>
            </p:custDataLst>
          </p:nvPr>
        </p:nvSpPr>
        <p:spPr>
          <a:xfrm>
            <a:off x="422275" y="424815"/>
            <a:ext cx="884809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动能与势能之间的关系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动能：物体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由于运动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具有的能量叫动能。能否表述为：运动的物体具有的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能量叫做动能？</a:t>
            </a:r>
            <a:endParaRPr lang="en-US" altLang="zh-CN" sz="2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重力势能：地面附近的物体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由于处于一定的高度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而具有的能叫做重力势能。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处于一定高度的物体具有的能叫做重力势能。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tx1"/>
                </a:solidFill>
                <a:sym typeface="+mn-ea"/>
              </a:rPr>
              <a:t>4.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弹性势能：物体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由于发生弹性形变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的物体而具有的能量叫做弹性势能。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发生弹性形变的物体具有的能叫做弹性势能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08"/>
          <p:cNvSpPr/>
          <p:nvPr>
            <p:custDataLst>
              <p:tags r:id="rId1"/>
            </p:custDataLst>
          </p:nvPr>
        </p:nvSpPr>
        <p:spPr>
          <a:xfrm>
            <a:off x="161925" y="163513"/>
            <a:ext cx="601663" cy="5524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>
            <p:custDataLst>
              <p:tags r:id="rId2"/>
            </p:custDataLst>
          </p:nvPr>
        </p:nvSpPr>
        <p:spPr>
          <a:xfrm>
            <a:off x="146050" y="234950"/>
            <a:ext cx="623888" cy="430213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6" name="文本框 1"/>
          <p:cNvSpPr txBox="1"/>
          <p:nvPr>
            <p:custDataLst>
              <p:tags r:id="rId3"/>
            </p:custDataLst>
          </p:nvPr>
        </p:nvSpPr>
        <p:spPr>
          <a:xfrm>
            <a:off x="942975" y="185738"/>
            <a:ext cx="1208088" cy="4286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819150" y="620713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3" name="图片 11" descr="海啸0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61925" y="744538"/>
            <a:ext cx="4752975" cy="220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12" descr="海啸0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37138" y="2708275"/>
            <a:ext cx="3959225" cy="222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矩形 17"/>
          <p:cNvSpPr/>
          <p:nvPr>
            <p:custDataLst>
              <p:tags r:id="rId7"/>
            </p:custDataLst>
          </p:nvPr>
        </p:nvSpPr>
        <p:spPr>
          <a:xfrm>
            <a:off x="5248275" y="869950"/>
            <a:ext cx="3694113" cy="676275"/>
          </a:xfrm>
          <a:prstGeom prst="rect">
            <a:avLst/>
          </a:prstGeom>
          <a:solidFill>
            <a:srgbClr val="81E4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algn="ctr">
              <a:lnSpc>
                <a:spcPct val="150000"/>
              </a:lnSpc>
              <a:buSzTx/>
            </a:pP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洪水能推翻桥梁</a:t>
            </a:r>
          </a:p>
        </p:txBody>
      </p:sp>
      <p:sp>
        <p:nvSpPr>
          <p:cNvPr id="7176" name="矩形 20"/>
          <p:cNvSpPr/>
          <p:nvPr>
            <p:custDataLst>
              <p:tags r:id="rId8"/>
            </p:custDataLst>
          </p:nvPr>
        </p:nvSpPr>
        <p:spPr>
          <a:xfrm>
            <a:off x="1220788" y="3646488"/>
            <a:ext cx="3694112" cy="677862"/>
          </a:xfrm>
          <a:prstGeom prst="rect">
            <a:avLst/>
          </a:prstGeom>
          <a:solidFill>
            <a:srgbClr val="81E4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algn="ctr">
              <a:lnSpc>
                <a:spcPct val="150000"/>
              </a:lnSpc>
              <a:buSzTx/>
            </a:pP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洪水能推翻车辆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108"/>
          <p:cNvSpPr/>
          <p:nvPr>
            <p:custDataLst>
              <p:tags r:id="rId1"/>
            </p:custDataLst>
          </p:nvPr>
        </p:nvSpPr>
        <p:spPr>
          <a:xfrm>
            <a:off x="100013" y="106363"/>
            <a:ext cx="546100" cy="5603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Shape 112"/>
          <p:cNvSpPr/>
          <p:nvPr>
            <p:custDataLst>
              <p:tags r:id="rId2"/>
            </p:custDataLst>
          </p:nvPr>
        </p:nvSpPr>
        <p:spPr>
          <a:xfrm>
            <a:off x="117475" y="144463"/>
            <a:ext cx="590550" cy="52070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2" name="文本框 1"/>
          <p:cNvSpPr txBox="1"/>
          <p:nvPr>
            <p:custDataLst>
              <p:tags r:id="rId3"/>
            </p:custDataLst>
          </p:nvPr>
        </p:nvSpPr>
        <p:spPr>
          <a:xfrm>
            <a:off x="866775" y="161925"/>
            <a:ext cx="1208088" cy="4286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</a:p>
        </p:txBody>
      </p:sp>
      <p:cxnSp>
        <p:nvCxnSpPr>
          <p:cNvPr id="23" name="直接连接符 22"/>
          <p:cNvCxnSpPr/>
          <p:nvPr>
            <p:custDataLst>
              <p:tags r:id="rId4"/>
            </p:custDataLst>
          </p:nvPr>
        </p:nvCxnSpPr>
        <p:spPr>
          <a:xfrm>
            <a:off x="819150" y="576263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825" name="Text Box 20"/>
          <p:cNvSpPr txBox="1"/>
          <p:nvPr>
            <p:custDataLst>
              <p:tags r:id="rId5"/>
            </p:custDataLst>
          </p:nvPr>
        </p:nvSpPr>
        <p:spPr>
          <a:xfrm>
            <a:off x="8593455" y="2149475"/>
            <a:ext cx="3479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探究方法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590550" y="742950"/>
            <a:ext cx="8126730" cy="4028440"/>
            <a:chOff x="930" y="1170"/>
            <a:chExt cx="12798" cy="6344"/>
          </a:xfrm>
        </p:grpSpPr>
        <p:sp>
          <p:nvSpPr>
            <p:cNvPr id="34826" name="文本框 1"/>
            <p:cNvSpPr txBox="1"/>
            <p:nvPr>
              <p:custDataLst>
                <p:tags r:id="rId7"/>
              </p:custDataLst>
            </p:nvPr>
          </p:nvSpPr>
          <p:spPr>
            <a:xfrm>
              <a:off x="930" y="2113"/>
              <a:ext cx="870" cy="30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动能和势能</a:t>
              </a:r>
            </a:p>
          </p:txBody>
        </p:sp>
        <p:sp>
          <p:nvSpPr>
            <p:cNvPr id="34827" name="文本框 2"/>
            <p:cNvSpPr txBox="1"/>
            <p:nvPr>
              <p:custDataLst>
                <p:tags r:id="rId8"/>
              </p:custDataLst>
            </p:nvPr>
          </p:nvSpPr>
          <p:spPr>
            <a:xfrm>
              <a:off x="2178" y="1193"/>
              <a:ext cx="149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能量</a:t>
              </a:r>
            </a:p>
          </p:txBody>
        </p:sp>
        <p:sp>
          <p:nvSpPr>
            <p:cNvPr id="34828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4180" y="1170"/>
              <a:ext cx="9548" cy="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物体能够对外做功，表示这个物体具有能量</a:t>
              </a:r>
            </a:p>
          </p:txBody>
        </p:sp>
        <p:sp>
          <p:nvSpPr>
            <p:cNvPr id="34829" name="文本框 5"/>
            <p:cNvSpPr txBox="1"/>
            <p:nvPr>
              <p:custDataLst>
                <p:tags r:id="rId10"/>
              </p:custDataLst>
            </p:nvPr>
          </p:nvSpPr>
          <p:spPr>
            <a:xfrm>
              <a:off x="2160" y="3020"/>
              <a:ext cx="149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动能</a:t>
              </a:r>
            </a:p>
          </p:txBody>
        </p:sp>
        <p:sp>
          <p:nvSpPr>
            <p:cNvPr id="34830" name="文本框 6"/>
            <p:cNvSpPr txBox="1"/>
            <p:nvPr>
              <p:custDataLst>
                <p:tags r:id="rId11"/>
              </p:custDataLst>
            </p:nvPr>
          </p:nvSpPr>
          <p:spPr>
            <a:xfrm>
              <a:off x="4415" y="2470"/>
              <a:ext cx="5650" cy="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物体由于运动而具有的能</a:t>
              </a:r>
            </a:p>
          </p:txBody>
        </p:sp>
        <p:sp>
          <p:nvSpPr>
            <p:cNvPr id="34831" name="文本框 7"/>
            <p:cNvSpPr txBox="1"/>
            <p:nvPr>
              <p:custDataLst>
                <p:tags r:id="rId12"/>
              </p:custDataLst>
            </p:nvPr>
          </p:nvSpPr>
          <p:spPr>
            <a:xfrm>
              <a:off x="4415" y="3660"/>
              <a:ext cx="5163" cy="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影响因素：质量、速度</a:t>
              </a:r>
            </a:p>
          </p:txBody>
        </p:sp>
        <p:sp>
          <p:nvSpPr>
            <p:cNvPr id="34832" name="文本框 8"/>
            <p:cNvSpPr txBox="1"/>
            <p:nvPr>
              <p:custDataLst>
                <p:tags r:id="rId13"/>
              </p:custDataLst>
            </p:nvPr>
          </p:nvSpPr>
          <p:spPr>
            <a:xfrm>
              <a:off x="2253" y="5705"/>
              <a:ext cx="149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势能</a:t>
              </a:r>
            </a:p>
          </p:txBody>
        </p:sp>
        <p:sp>
          <p:nvSpPr>
            <p:cNvPr id="34833" name="文本框 9"/>
            <p:cNvSpPr txBox="1"/>
            <p:nvPr>
              <p:custDataLst>
                <p:tags r:id="rId14"/>
              </p:custDataLst>
            </p:nvPr>
          </p:nvSpPr>
          <p:spPr>
            <a:xfrm>
              <a:off x="3713" y="5035"/>
              <a:ext cx="238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重力势能</a:t>
              </a:r>
            </a:p>
          </p:txBody>
        </p:sp>
        <p:sp>
          <p:nvSpPr>
            <p:cNvPr id="34834" name="文本框 10"/>
            <p:cNvSpPr txBox="1"/>
            <p:nvPr>
              <p:custDataLst>
                <p:tags r:id="rId15"/>
              </p:custDataLst>
            </p:nvPr>
          </p:nvSpPr>
          <p:spPr>
            <a:xfrm>
              <a:off x="3790" y="6768"/>
              <a:ext cx="238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弹性势能</a:t>
              </a:r>
            </a:p>
          </p:txBody>
        </p:sp>
        <p:sp>
          <p:nvSpPr>
            <p:cNvPr id="34835" name="文本框 11"/>
            <p:cNvSpPr txBox="1"/>
            <p:nvPr>
              <p:custDataLst>
                <p:tags r:id="rId16"/>
              </p:custDataLst>
            </p:nvPr>
          </p:nvSpPr>
          <p:spPr>
            <a:xfrm>
              <a:off x="6908" y="4398"/>
              <a:ext cx="6625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物体由于被举高而具有的能量</a:t>
              </a:r>
              <a:endParaRPr lang="zh-CN" altLang="en-US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836" name="文本框 12"/>
            <p:cNvSpPr txBox="1"/>
            <p:nvPr>
              <p:custDataLst>
                <p:tags r:id="rId17"/>
              </p:custDataLst>
            </p:nvPr>
          </p:nvSpPr>
          <p:spPr>
            <a:xfrm>
              <a:off x="6880" y="5650"/>
              <a:ext cx="5163" cy="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影响因素：质量、高度</a:t>
              </a:r>
            </a:p>
          </p:txBody>
        </p:sp>
        <p:sp>
          <p:nvSpPr>
            <p:cNvPr id="34837" name="文本框 13"/>
            <p:cNvSpPr txBox="1"/>
            <p:nvPr>
              <p:custDataLst>
                <p:tags r:id="rId18"/>
              </p:custDataLst>
            </p:nvPr>
          </p:nvSpPr>
          <p:spPr>
            <a:xfrm>
              <a:off x="6545" y="6788"/>
              <a:ext cx="7113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物体由于弹性形变而具有的能量</a:t>
              </a:r>
              <a:endParaRPr lang="zh-CN" altLang="en-US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左箭头 14"/>
            <p:cNvSpPr/>
            <p:nvPr>
              <p:custDataLst>
                <p:tags r:id="rId19"/>
              </p:custDataLst>
            </p:nvPr>
          </p:nvSpPr>
          <p:spPr>
            <a:xfrm flipH="1">
              <a:off x="3488" y="1308"/>
              <a:ext cx="568" cy="453"/>
            </a:xfrm>
            <a:prstGeom prst="leftArrow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839" name="AutoShape 14"/>
            <p:cNvSpPr/>
            <p:nvPr>
              <p:custDataLst>
                <p:tags r:id="rId20"/>
              </p:custDataLst>
            </p:nvPr>
          </p:nvSpPr>
          <p:spPr>
            <a:xfrm>
              <a:off x="1968" y="1480"/>
              <a:ext cx="310" cy="4438"/>
            </a:xfrm>
            <a:prstGeom prst="leftBrace">
              <a:avLst>
                <a:gd name="adj1" fmla="val 69650"/>
                <a:gd name="adj2" fmla="val 50000"/>
              </a:avLst>
            </a:prstGeom>
            <a:noFill/>
            <a:ln w="19050" cap="flat" cmpd="sng">
              <a:solidFill>
                <a:srgbClr val="0D0D0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左箭头 15"/>
            <p:cNvSpPr/>
            <p:nvPr>
              <p:custDataLst>
                <p:tags r:id="rId21"/>
              </p:custDataLst>
            </p:nvPr>
          </p:nvSpPr>
          <p:spPr>
            <a:xfrm flipH="1">
              <a:off x="3430" y="3203"/>
              <a:ext cx="568" cy="453"/>
            </a:xfrm>
            <a:prstGeom prst="leftArrow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841" name="AutoShape 14"/>
            <p:cNvSpPr/>
            <p:nvPr>
              <p:custDataLst>
                <p:tags r:id="rId22"/>
              </p:custDataLst>
            </p:nvPr>
          </p:nvSpPr>
          <p:spPr>
            <a:xfrm>
              <a:off x="4230" y="2645"/>
              <a:ext cx="173" cy="1533"/>
            </a:xfrm>
            <a:prstGeom prst="leftBrace">
              <a:avLst>
                <a:gd name="adj1" fmla="val 70126"/>
                <a:gd name="adj2" fmla="val 50000"/>
              </a:avLst>
            </a:prstGeom>
            <a:noFill/>
            <a:ln w="19050" cap="flat" cmpd="sng">
              <a:solidFill>
                <a:srgbClr val="0D0D0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左箭头 17"/>
            <p:cNvSpPr/>
            <p:nvPr>
              <p:custDataLst>
                <p:tags r:id="rId23"/>
              </p:custDataLst>
            </p:nvPr>
          </p:nvSpPr>
          <p:spPr>
            <a:xfrm flipH="1">
              <a:off x="5895" y="5208"/>
              <a:ext cx="568" cy="453"/>
            </a:xfrm>
            <a:prstGeom prst="leftArrow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843" name="AutoShape 14"/>
            <p:cNvSpPr/>
            <p:nvPr>
              <p:custDataLst>
                <p:tags r:id="rId24"/>
              </p:custDataLst>
            </p:nvPr>
          </p:nvSpPr>
          <p:spPr>
            <a:xfrm>
              <a:off x="6683" y="4650"/>
              <a:ext cx="172" cy="1533"/>
            </a:xfrm>
            <a:prstGeom prst="leftBrace">
              <a:avLst>
                <a:gd name="adj1" fmla="val 70126"/>
                <a:gd name="adj2" fmla="val 50000"/>
              </a:avLst>
            </a:prstGeom>
            <a:noFill/>
            <a:ln w="19050" cap="flat" cmpd="sng">
              <a:solidFill>
                <a:srgbClr val="0D0D0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左箭头 1"/>
            <p:cNvSpPr/>
            <p:nvPr>
              <p:custDataLst>
                <p:tags r:id="rId25"/>
              </p:custDataLst>
            </p:nvPr>
          </p:nvSpPr>
          <p:spPr>
            <a:xfrm flipH="1">
              <a:off x="5918" y="6913"/>
              <a:ext cx="568" cy="453"/>
            </a:xfrm>
            <a:prstGeom prst="leftArrow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845" name="AutoShape 14"/>
            <p:cNvSpPr/>
            <p:nvPr>
              <p:custDataLst>
                <p:tags r:id="rId26"/>
              </p:custDataLst>
            </p:nvPr>
          </p:nvSpPr>
          <p:spPr>
            <a:xfrm>
              <a:off x="3560" y="5288"/>
              <a:ext cx="228" cy="1872"/>
            </a:xfrm>
            <a:prstGeom prst="leftBrace">
              <a:avLst>
                <a:gd name="adj1" fmla="val 69846"/>
                <a:gd name="adj2" fmla="val 50000"/>
              </a:avLst>
            </a:prstGeom>
            <a:noFill/>
            <a:ln w="19050" cap="flat" cmpd="sng">
              <a:solidFill>
                <a:srgbClr val="0D0D0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内容占位符 1"/>
          <p:cNvSpPr txBox="1"/>
          <p:nvPr>
            <p:custDataLst>
              <p:tags r:id="rId1"/>
            </p:custDataLst>
          </p:nvPr>
        </p:nvSpPr>
        <p:spPr>
          <a:xfrm>
            <a:off x="573088" y="1323975"/>
            <a:ext cx="8094662" cy="2630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</a:rPr>
              <a:t>下列关于能量的说法中正确的是（           ）</a:t>
            </a:r>
          </a:p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</a:rPr>
              <a:t>做功的物体具有能量，不做功的物体没有能量</a:t>
            </a:r>
          </a:p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</a:rPr>
              <a:t>B. 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</a:rPr>
              <a:t>做功多的物体能量就多，做功少的物体能量就少</a:t>
            </a:r>
          </a:p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</a:rPr>
              <a:t>C. 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</a:rPr>
              <a:t>能够对外做功的物体具有能量，但不一定在做功</a:t>
            </a:r>
          </a:p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</a:rPr>
              <a:t>D. 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</a:rPr>
              <a:t>能量多的物体所做的功一定就多</a:t>
            </a:r>
          </a:p>
        </p:txBody>
      </p:sp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4962525" y="1428750"/>
            <a:ext cx="6381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Shape 108"/>
          <p:cNvSpPr/>
          <p:nvPr>
            <p:custDataLst>
              <p:tags r:id="rId3"/>
            </p:custDataLst>
          </p:nvPr>
        </p:nvSpPr>
        <p:spPr>
          <a:xfrm>
            <a:off x="100013" y="106363"/>
            <a:ext cx="546100" cy="5603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>
            <p:custDataLst>
              <p:tags r:id="rId4"/>
            </p:custDataLst>
          </p:nvPr>
        </p:nvSpPr>
        <p:spPr>
          <a:xfrm>
            <a:off x="88900" y="144463"/>
            <a:ext cx="576263" cy="42862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lang="en-US" altLang="zh-CN" sz="2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文本框 1"/>
          <p:cNvSpPr txBox="1"/>
          <p:nvPr>
            <p:custDataLst>
              <p:tags r:id="rId5"/>
            </p:custDataLst>
          </p:nvPr>
        </p:nvSpPr>
        <p:spPr>
          <a:xfrm>
            <a:off x="866775" y="161925"/>
            <a:ext cx="1208088" cy="4286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200" b="1" strike="noStrike" noProof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2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819150" y="576263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649288" y="804863"/>
            <a:ext cx="3163888" cy="4286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fontAlgn="base" latinLnBrk="1" hangingPunct="0"/>
            <a:r>
              <a:rPr kumimoji="0" lang="zh-CN" altLang="en-US" sz="2200" b="1" i="0" u="none" strike="noStrike" cap="none" spc="0" normalizeH="0" baseline="0" noProof="1">
                <a:ln>
                  <a:noFill/>
                </a:ln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考点一</a:t>
            </a:r>
            <a:r>
              <a:rPr kumimoji="0" lang="zh-CN" altLang="en-US" sz="2200" b="1" i="0" u="none" strike="noStrike" cap="none" spc="0" normalizeH="0" baseline="0" noProof="1" smtClean="0">
                <a:ln>
                  <a:noFill/>
                </a:ln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：</a:t>
            </a:r>
            <a:r>
              <a:rPr lang="zh-CN" altLang="en-US" sz="2200" b="1" strike="noStrike" noProof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能量概念的理解</a:t>
            </a:r>
            <a:endParaRPr kumimoji="0" lang="zh-CN" altLang="en-US" sz="2200" b="1" i="0" u="none" strike="noStrike" cap="none" spc="0" normalizeH="0" baseline="0" noProof="1">
              <a:ln>
                <a:noFill/>
              </a:ln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占位符 2560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217488" y="204788"/>
            <a:ext cx="7434262" cy="4125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/>
          <a:p>
            <a:pPr>
              <a:lnSpc>
                <a:spcPct val="150000"/>
              </a:lnSpc>
              <a:buNone/>
            </a:pP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下列物体具有什么形式的能：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）水平行驶的汽车：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___________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2</a:t>
            </a: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）正在爬坡的汽车：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___________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3</a:t>
            </a: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）山顶上的石头：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___________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4</a:t>
            </a: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）山顶上滚下的石头：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___________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5</a:t>
            </a: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）天花板上的吊灯： 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___________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6</a:t>
            </a: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）天花板上摇摆的吊灯：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___________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7</a:t>
            </a: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）拉长的橡皮筋：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___________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8</a:t>
            </a:r>
            <a:r>
              <a:rPr lang="zh-CN" altLang="en-US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）下落的雨滴：</a:t>
            </a:r>
            <a:r>
              <a:rPr lang="en-US" altLang="zh-CN" sz="200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___________</a:t>
            </a:r>
          </a:p>
          <a:p>
            <a:pPr>
              <a:lnSpc>
                <a:spcPct val="150000"/>
              </a:lnSpc>
              <a:buNone/>
            </a:pPr>
            <a:endParaRPr lang="en-US" altLang="zh-CN" sz="2000">
              <a:solidFill>
                <a:srgbClr val="000000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25604" name="文本框 25603"/>
          <p:cNvSpPr txBox="1"/>
          <p:nvPr>
            <p:custDataLst>
              <p:tags r:id="rId2"/>
            </p:custDataLst>
          </p:nvPr>
        </p:nvSpPr>
        <p:spPr>
          <a:xfrm>
            <a:off x="2957513" y="766763"/>
            <a:ext cx="15128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动能</a:t>
            </a:r>
          </a:p>
        </p:txBody>
      </p:sp>
      <p:sp>
        <p:nvSpPr>
          <p:cNvPr id="25605" name="文本框 25604"/>
          <p:cNvSpPr txBox="1"/>
          <p:nvPr>
            <p:custDataLst>
              <p:tags r:id="rId3"/>
            </p:custDataLst>
          </p:nvPr>
        </p:nvSpPr>
        <p:spPr>
          <a:xfrm>
            <a:off x="2884488" y="1260475"/>
            <a:ext cx="24288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动能和重力势能</a:t>
            </a:r>
          </a:p>
        </p:txBody>
      </p:sp>
      <p:sp>
        <p:nvSpPr>
          <p:cNvPr id="25606" name="文本框 25605"/>
          <p:cNvSpPr txBox="1"/>
          <p:nvPr>
            <p:custDataLst>
              <p:tags r:id="rId4"/>
            </p:custDataLst>
          </p:nvPr>
        </p:nvSpPr>
        <p:spPr>
          <a:xfrm>
            <a:off x="2533650" y="1804988"/>
            <a:ext cx="18367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重力势能</a:t>
            </a:r>
          </a:p>
        </p:txBody>
      </p:sp>
      <p:sp>
        <p:nvSpPr>
          <p:cNvPr id="25607" name="文本框 25606"/>
          <p:cNvSpPr txBox="1"/>
          <p:nvPr>
            <p:custDataLst>
              <p:tags r:id="rId5"/>
            </p:custDataLst>
          </p:nvPr>
        </p:nvSpPr>
        <p:spPr>
          <a:xfrm>
            <a:off x="3176588" y="2301875"/>
            <a:ext cx="24304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动能和重力势能</a:t>
            </a:r>
          </a:p>
        </p:txBody>
      </p:sp>
      <p:sp>
        <p:nvSpPr>
          <p:cNvPr id="25608" name="文本框 25607"/>
          <p:cNvSpPr txBox="1"/>
          <p:nvPr>
            <p:custDataLst>
              <p:tags r:id="rId6"/>
            </p:custDataLst>
          </p:nvPr>
        </p:nvSpPr>
        <p:spPr>
          <a:xfrm>
            <a:off x="2663825" y="2830513"/>
            <a:ext cx="24304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重力势能</a:t>
            </a:r>
          </a:p>
        </p:txBody>
      </p:sp>
      <p:sp>
        <p:nvSpPr>
          <p:cNvPr id="25609" name="文本框 25608"/>
          <p:cNvSpPr txBox="1"/>
          <p:nvPr>
            <p:custDataLst>
              <p:tags r:id="rId7"/>
            </p:custDataLst>
          </p:nvPr>
        </p:nvSpPr>
        <p:spPr>
          <a:xfrm>
            <a:off x="3344863" y="3370263"/>
            <a:ext cx="24304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动能和重力势能</a:t>
            </a:r>
          </a:p>
        </p:txBody>
      </p:sp>
      <p:sp>
        <p:nvSpPr>
          <p:cNvPr id="25610" name="文本框 25609"/>
          <p:cNvSpPr txBox="1"/>
          <p:nvPr>
            <p:custDataLst>
              <p:tags r:id="rId8"/>
            </p:custDataLst>
          </p:nvPr>
        </p:nvSpPr>
        <p:spPr>
          <a:xfrm>
            <a:off x="2327275" y="4371975"/>
            <a:ext cx="24288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动能和重力势能</a:t>
            </a:r>
          </a:p>
        </p:txBody>
      </p:sp>
      <p:sp>
        <p:nvSpPr>
          <p:cNvPr id="25611" name="文本框 25610"/>
          <p:cNvSpPr txBox="1"/>
          <p:nvPr>
            <p:custDataLst>
              <p:tags r:id="rId9"/>
            </p:custDataLst>
          </p:nvPr>
        </p:nvSpPr>
        <p:spPr>
          <a:xfrm>
            <a:off x="2236788" y="3875088"/>
            <a:ext cx="24288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弹性势能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3"/>
          <p:cNvSpPr txBox="1"/>
          <p:nvPr>
            <p:custDataLst>
              <p:tags r:id="rId1"/>
            </p:custDataLst>
          </p:nvPr>
        </p:nvSpPr>
        <p:spPr>
          <a:xfrm>
            <a:off x="661988" y="431800"/>
            <a:ext cx="4776787" cy="2860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请你用物理知识解释，为什么要对机动车的最高行驶速度进行限制？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为什么在同样的道路上，不同车型的限制车速不同？</a:t>
            </a:r>
          </a:p>
        </p:txBody>
      </p:sp>
      <p:pic>
        <p:nvPicPr>
          <p:cNvPr id="22533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88050" y="565150"/>
            <a:ext cx="2628900" cy="297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文本框 1"/>
          <p:cNvSpPr txBox="1"/>
          <p:nvPr>
            <p:custDataLst>
              <p:tags r:id="rId3"/>
            </p:custDataLst>
          </p:nvPr>
        </p:nvSpPr>
        <p:spPr>
          <a:xfrm>
            <a:off x="733425" y="1412875"/>
            <a:ext cx="4933950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质量相同时，速度越大，则动能越大。紧急刹车时刹车距离会更长，危险性更大；或者撞击时，受到的破坏性更大。</a:t>
            </a:r>
          </a:p>
        </p:txBody>
      </p:sp>
      <p:sp>
        <p:nvSpPr>
          <p:cNvPr id="22535" name="文本框 2"/>
          <p:cNvSpPr txBox="1"/>
          <p:nvPr>
            <p:custDataLst>
              <p:tags r:id="rId4"/>
            </p:custDataLst>
          </p:nvPr>
        </p:nvSpPr>
        <p:spPr>
          <a:xfrm>
            <a:off x="733425" y="3194050"/>
            <a:ext cx="5181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速度相同时，质量越大，则动能越大。紧急刹车时刹车距离会更长，危险性更大；或者撞击时，受到的破坏性更大。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4"/>
          <p:cNvSpPr/>
          <p:nvPr>
            <p:custDataLst>
              <p:tags r:id="rId1"/>
            </p:custDataLst>
          </p:nvPr>
        </p:nvSpPr>
        <p:spPr>
          <a:xfrm>
            <a:off x="88900" y="262890"/>
            <a:ext cx="8682038" cy="26301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  <a:buClrTx/>
              <a:buSzTx/>
            </a:pPr>
            <a:r>
              <a:rPr lang="en-US" altLang="zh-CN" sz="2200">
                <a:latin typeface="+mj-ea"/>
                <a:ea typeface="+mj-ea"/>
                <a:cs typeface="+mj-ea"/>
              </a:rPr>
              <a:t>—</a:t>
            </a:r>
            <a:r>
              <a:rPr lang="zh-CN" altLang="en-US" sz="2200">
                <a:latin typeface="+mj-ea"/>
                <a:ea typeface="+mj-ea"/>
                <a:cs typeface="+mj-ea"/>
              </a:rPr>
              <a:t>物体沿斜面匀速下滑，物体的</a:t>
            </a:r>
            <a:r>
              <a:rPr lang="en-US" altLang="zh-CN" sz="2200">
                <a:latin typeface="+mj-ea"/>
                <a:ea typeface="+mj-ea"/>
                <a:cs typeface="+mj-ea"/>
              </a:rPr>
              <a:t>(   </a:t>
            </a:r>
            <a:r>
              <a:rPr lang="en-US" altLang="zh-CN" sz="22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C</a:t>
            </a:r>
            <a:r>
              <a:rPr lang="en-US" altLang="zh-CN" sz="2200">
                <a:latin typeface="+mj-ea"/>
                <a:ea typeface="+mj-ea"/>
                <a:cs typeface="+mj-ea"/>
              </a:rPr>
              <a:t>   )</a:t>
            </a:r>
          </a:p>
          <a:p>
            <a:pPr indent="266700">
              <a:lnSpc>
                <a:spcPct val="150000"/>
              </a:lnSpc>
              <a:buClrTx/>
              <a:buSzTx/>
            </a:pPr>
            <a:r>
              <a:rPr lang="en-US" altLang="zh-CN" sz="2200">
                <a:latin typeface="+mj-ea"/>
                <a:ea typeface="+mj-ea"/>
                <a:cs typeface="+mj-ea"/>
              </a:rPr>
              <a:t>A</a:t>
            </a:r>
            <a:r>
              <a:rPr lang="zh-CN" altLang="en-US" sz="2200">
                <a:latin typeface="+mj-ea"/>
                <a:ea typeface="+mj-ea"/>
                <a:cs typeface="+mj-ea"/>
              </a:rPr>
              <a:t>．动能增加，势能减小</a:t>
            </a:r>
            <a:r>
              <a:rPr lang="en-US" altLang="zh-CN" sz="2200">
                <a:latin typeface="+mj-ea"/>
                <a:ea typeface="+mj-ea"/>
                <a:cs typeface="+mj-ea"/>
              </a:rPr>
              <a:t>.           </a:t>
            </a:r>
          </a:p>
          <a:p>
            <a:pPr indent="266700">
              <a:lnSpc>
                <a:spcPct val="150000"/>
              </a:lnSpc>
              <a:buClrTx/>
              <a:buSzTx/>
            </a:pPr>
            <a:r>
              <a:rPr lang="en-US" altLang="zh-CN" sz="2200">
                <a:latin typeface="+mj-ea"/>
                <a:ea typeface="+mj-ea"/>
                <a:cs typeface="+mj-ea"/>
              </a:rPr>
              <a:t>B</a:t>
            </a:r>
            <a:r>
              <a:rPr lang="zh-CN" altLang="en-US" sz="2200">
                <a:latin typeface="+mj-ea"/>
                <a:ea typeface="+mj-ea"/>
                <a:cs typeface="+mj-ea"/>
              </a:rPr>
              <a:t>．动能、势能都减小</a:t>
            </a:r>
            <a:r>
              <a:rPr lang="en-US" altLang="zh-CN" sz="2200">
                <a:latin typeface="+mj-ea"/>
                <a:ea typeface="+mj-ea"/>
                <a:cs typeface="+mj-ea"/>
              </a:rPr>
              <a:t>.</a:t>
            </a:r>
          </a:p>
          <a:p>
            <a:pPr indent="266700">
              <a:lnSpc>
                <a:spcPct val="150000"/>
              </a:lnSpc>
              <a:buClrTx/>
              <a:buSzTx/>
            </a:pPr>
            <a:r>
              <a:rPr lang="en-US" altLang="zh-CN" sz="2200">
                <a:latin typeface="+mj-ea"/>
                <a:ea typeface="+mj-ea"/>
                <a:cs typeface="+mj-ea"/>
              </a:rPr>
              <a:t>C</a:t>
            </a:r>
            <a:r>
              <a:rPr lang="zh-CN" altLang="en-US" sz="2200">
                <a:latin typeface="+mj-ea"/>
                <a:ea typeface="+mj-ea"/>
                <a:cs typeface="+mj-ea"/>
              </a:rPr>
              <a:t>．动能不变，势能减小</a:t>
            </a:r>
            <a:r>
              <a:rPr lang="en-US" altLang="zh-CN" sz="2200">
                <a:latin typeface="+mj-ea"/>
                <a:ea typeface="+mj-ea"/>
                <a:cs typeface="+mj-ea"/>
              </a:rPr>
              <a:t>.           </a:t>
            </a:r>
          </a:p>
          <a:p>
            <a:pPr indent="266700">
              <a:lnSpc>
                <a:spcPct val="150000"/>
              </a:lnSpc>
              <a:buClrTx/>
              <a:buSzTx/>
            </a:pPr>
            <a:r>
              <a:rPr lang="en-US" altLang="zh-CN" sz="2200">
                <a:latin typeface="+mj-ea"/>
                <a:ea typeface="+mj-ea"/>
                <a:cs typeface="+mj-ea"/>
              </a:rPr>
              <a:t>D</a:t>
            </a:r>
            <a:r>
              <a:rPr lang="zh-CN" altLang="en-US" sz="2200">
                <a:latin typeface="+mj-ea"/>
                <a:ea typeface="+mj-ea"/>
                <a:cs typeface="+mj-ea"/>
              </a:rPr>
              <a:t>．动能、势能都增加</a:t>
            </a:r>
            <a:r>
              <a:rPr lang="en-US" altLang="zh-CN" sz="2200">
                <a:latin typeface="+mj-ea"/>
                <a:ea typeface="+mj-ea"/>
                <a:cs typeface="+mj-ea"/>
              </a:rPr>
              <a:t>.  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61925" y="358775"/>
            <a:ext cx="872617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200" b="1">
                <a:latin typeface="+mj-ea"/>
                <a:ea typeface="+mj-ea"/>
                <a:cs typeface="+mj-ea"/>
              </a:rPr>
              <a:t>质量相同的甲、乙两小车同时同地做匀速直线运动，它们运动的</a:t>
            </a:r>
            <a:r>
              <a:rPr lang="en-US" sz="2200" b="1" i="1">
                <a:latin typeface="+mj-ea"/>
                <a:ea typeface="+mj-ea"/>
                <a:cs typeface="+mj-ea"/>
              </a:rPr>
              <a:t>s</a:t>
            </a:r>
            <a:r>
              <a:rPr lang="en-US" sz="2200" b="1">
                <a:latin typeface="+mj-ea"/>
                <a:ea typeface="+mj-ea"/>
                <a:cs typeface="+mj-ea"/>
              </a:rPr>
              <a:t>­</a:t>
            </a:r>
            <a:r>
              <a:rPr lang="en-US" sz="2200" b="1" i="1">
                <a:latin typeface="+mj-ea"/>
                <a:ea typeface="+mj-ea"/>
                <a:cs typeface="+mj-ea"/>
              </a:rPr>
              <a:t>t</a:t>
            </a:r>
            <a:r>
              <a:rPr lang="zh-CN" sz="2200" b="1">
                <a:latin typeface="+mj-ea"/>
                <a:ea typeface="+mj-ea"/>
                <a:cs typeface="+mj-ea"/>
              </a:rPr>
              <a:t>图象如图所示．由图象可知，甲小车</a:t>
            </a:r>
            <a:r>
              <a:rPr lang="en-US" sz="2200" b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(</a:t>
            </a:r>
            <a:r>
              <a:rPr lang="zh-CN" sz="22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　 </a:t>
            </a:r>
            <a:r>
              <a:rPr lang="en-US" altLang="zh-CN" sz="22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D</a:t>
            </a:r>
            <a:r>
              <a:rPr lang="en-US" sz="22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 </a:t>
            </a:r>
            <a:r>
              <a:rPr lang="zh-CN" sz="22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　</a:t>
            </a:r>
            <a:r>
              <a:rPr lang="en-US" sz="2200" b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)</a:t>
            </a:r>
            <a:endParaRPr lang="zh-CN" altLang="en-US" sz="2200">
              <a:latin typeface="+mj-ea"/>
              <a:ea typeface="+mj-ea"/>
              <a:cs typeface="+mj-ea"/>
            </a:endParaRPr>
          </a:p>
        </p:txBody>
      </p:sp>
      <p:pic>
        <p:nvPicPr>
          <p:cNvPr id="2" name="图片 515" descr="E:\刘君香\2019春\八物人教（下）\M68.ti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r:link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3555" y="1517015"/>
            <a:ext cx="2616200" cy="224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65100" y="1517015"/>
            <a:ext cx="5080000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>
                <a:latin typeface="+mj-ea"/>
                <a:ea typeface="+mj-ea"/>
                <a:cs typeface="+mj-ea"/>
              </a:rPr>
              <a:t>A</a:t>
            </a:r>
            <a:r>
              <a:rPr lang="zh-CN" sz="2200">
                <a:latin typeface="+mj-ea"/>
                <a:ea typeface="+mj-ea"/>
                <a:cs typeface="+mj-ea"/>
              </a:rPr>
              <a:t>．具有的惯性大</a:t>
            </a:r>
            <a:r>
              <a:rPr lang="en-US" sz="2200">
                <a:latin typeface="+mj-ea"/>
                <a:ea typeface="+mj-ea"/>
                <a:cs typeface="+mj-ea"/>
              </a:rPr>
              <a:t>B</a:t>
            </a:r>
            <a:r>
              <a:rPr lang="zh-CN" sz="2200">
                <a:latin typeface="+mj-ea"/>
                <a:ea typeface="+mj-ea"/>
                <a:cs typeface="+mj-ea"/>
              </a:rPr>
              <a:t>．所受的合力大</a:t>
            </a:r>
            <a:r>
              <a:rPr lang="en-US" sz="2200">
                <a:latin typeface="+mj-ea"/>
                <a:ea typeface="+mj-ea"/>
                <a:cs typeface="+mj-ea"/>
              </a:rPr>
              <a:t>C</a:t>
            </a:r>
            <a:r>
              <a:rPr lang="zh-CN" sz="2200">
                <a:latin typeface="+mj-ea"/>
                <a:ea typeface="+mj-ea"/>
                <a:cs typeface="+mj-ea"/>
              </a:rPr>
              <a:t>．具有的势能大</a:t>
            </a:r>
            <a:r>
              <a:rPr lang="en-US" sz="2200">
                <a:latin typeface="+mj-ea"/>
                <a:ea typeface="+mj-ea"/>
                <a:cs typeface="+mj-ea"/>
              </a:rPr>
              <a:t>D</a:t>
            </a:r>
            <a:r>
              <a:rPr lang="zh-CN" sz="2200">
                <a:latin typeface="+mj-ea"/>
                <a:ea typeface="+mj-ea"/>
                <a:cs typeface="+mj-ea"/>
              </a:rPr>
              <a:t>．具有的动能大
</a:t>
            </a:r>
            <a:endParaRPr lang="zh-CN" altLang="en-US" sz="22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内容占位符 1"/>
          <p:cNvSpPr txBox="1"/>
          <p:nvPr>
            <p:custDataLst>
              <p:tags r:id="rId1"/>
            </p:custDataLst>
          </p:nvPr>
        </p:nvSpPr>
        <p:spPr>
          <a:xfrm>
            <a:off x="317500" y="423863"/>
            <a:ext cx="7829550" cy="27070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000">
                <a:latin typeface="+mj-ea"/>
                <a:ea typeface="+mj-ea"/>
                <a:cs typeface="+mj-ea"/>
              </a:rPr>
              <a:t>下列关于各种形式的能量的说法正确的是  （   </a:t>
            </a:r>
            <a:r>
              <a:rPr lang="en-US" altLang="zh-CN" sz="20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C</a:t>
            </a:r>
            <a:r>
              <a:rPr lang="zh-CN" altLang="en-US" sz="2000">
                <a:latin typeface="+mj-ea"/>
                <a:ea typeface="+mj-ea"/>
                <a:cs typeface="+mj-ea"/>
              </a:rPr>
              <a:t>    ）</a:t>
            </a:r>
          </a:p>
          <a:p>
            <a:pPr eaLnBrk="0" hangingPunct="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en-US" altLang="zh-CN" sz="2000">
                <a:latin typeface="+mj-ea"/>
                <a:ea typeface="+mj-ea"/>
                <a:cs typeface="+mj-ea"/>
              </a:rPr>
              <a:t>A. </a:t>
            </a:r>
            <a:r>
              <a:rPr lang="zh-CN" altLang="en-US" sz="2000">
                <a:latin typeface="+mj-ea"/>
                <a:ea typeface="+mj-ea"/>
                <a:cs typeface="+mj-ea"/>
              </a:rPr>
              <a:t>质量大的物体具有的重力势能一定大</a:t>
            </a:r>
          </a:p>
          <a:p>
            <a:pPr eaLnBrk="0" hangingPunct="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en-US" altLang="zh-CN" sz="2000">
                <a:latin typeface="+mj-ea"/>
                <a:ea typeface="+mj-ea"/>
                <a:cs typeface="+mj-ea"/>
              </a:rPr>
              <a:t>B. </a:t>
            </a:r>
            <a:r>
              <a:rPr lang="zh-CN" altLang="en-US" sz="2000">
                <a:latin typeface="+mj-ea"/>
                <a:ea typeface="+mj-ea"/>
                <a:cs typeface="+mj-ea"/>
              </a:rPr>
              <a:t>速度大的物体具有的动能一定大</a:t>
            </a:r>
          </a:p>
          <a:p>
            <a:pPr eaLnBrk="0" hangingPunct="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en-US" altLang="zh-CN" sz="2000">
                <a:latin typeface="+mj-ea"/>
                <a:ea typeface="+mj-ea"/>
                <a:cs typeface="+mj-ea"/>
              </a:rPr>
              <a:t>C. </a:t>
            </a:r>
            <a:r>
              <a:rPr lang="zh-CN" altLang="en-US" sz="2000">
                <a:latin typeface="+mj-ea"/>
                <a:ea typeface="+mj-ea"/>
                <a:cs typeface="+mj-ea"/>
              </a:rPr>
              <a:t>同一物体的弹性形变越大，则它具有的弹性势能也越大</a:t>
            </a:r>
          </a:p>
          <a:p>
            <a:pPr eaLnBrk="0" hangingPunct="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en-US" altLang="zh-CN" sz="2000">
                <a:latin typeface="+mj-ea"/>
                <a:ea typeface="+mj-ea"/>
                <a:cs typeface="+mj-ea"/>
              </a:rPr>
              <a:t>D. </a:t>
            </a:r>
            <a:r>
              <a:rPr lang="zh-CN" altLang="en-US" sz="2000">
                <a:latin typeface="+mj-ea"/>
                <a:ea typeface="+mj-ea"/>
                <a:cs typeface="+mj-ea"/>
              </a:rPr>
              <a:t>以一定速度运动的物体，对于不同的参照物，它的动能是相同的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6" name="Rectangle 6"/>
          <p:cNvSpPr/>
          <p:nvPr>
            <p:custDataLst>
              <p:tags r:id="rId1"/>
            </p:custDataLst>
          </p:nvPr>
        </p:nvSpPr>
        <p:spPr>
          <a:xfrm>
            <a:off x="5327650" y="3403600"/>
            <a:ext cx="192088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100" b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9938" name="文本框 99"/>
          <p:cNvSpPr txBox="1"/>
          <p:nvPr>
            <p:custDataLst>
              <p:tags r:id="rId2"/>
            </p:custDataLst>
          </p:nvPr>
        </p:nvSpPr>
        <p:spPr>
          <a:xfrm>
            <a:off x="247650" y="112713"/>
            <a:ext cx="696912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latin typeface="+mj-ea"/>
                <a:ea typeface="+mj-ea"/>
                <a:cs typeface="+mj-ea"/>
              </a:rPr>
              <a:t>如图所示是一种叫做蹦极的游戏．游戏者将一根有弹性的绳子一端系在身上，另一端固定在高处，从高处跳下．图中</a:t>
            </a:r>
            <a:r>
              <a:rPr lang="en-US" altLang="zh-CN" sz="2000" i="1">
                <a:latin typeface="+mj-ea"/>
                <a:ea typeface="+mj-ea"/>
                <a:cs typeface="+mj-ea"/>
              </a:rPr>
              <a:t>a</a:t>
            </a:r>
            <a:r>
              <a:rPr lang="zh-CN" altLang="zh-CN" sz="2000">
                <a:latin typeface="+mj-ea"/>
                <a:ea typeface="+mj-ea"/>
                <a:cs typeface="+mj-ea"/>
              </a:rPr>
              <a:t>点是弹性绳自然下垂时绳下端的位置，</a:t>
            </a:r>
            <a:r>
              <a:rPr lang="en-US" altLang="zh-CN" sz="2000" i="1">
                <a:latin typeface="+mj-ea"/>
                <a:ea typeface="+mj-ea"/>
                <a:cs typeface="+mj-ea"/>
              </a:rPr>
              <a:t>c</a:t>
            </a:r>
            <a:r>
              <a:rPr lang="zh-CN" altLang="zh-CN" sz="2000">
                <a:latin typeface="+mj-ea"/>
                <a:ea typeface="+mj-ea"/>
                <a:cs typeface="+mj-ea"/>
              </a:rPr>
              <a:t>点是他所到达的最低点的位置．对于他离开跳台至最低点的过程，下面说法不正确的是</a:t>
            </a:r>
            <a:r>
              <a:rPr lang="en-US" altLang="zh-CN" sz="2000">
                <a:latin typeface="+mj-ea"/>
                <a:ea typeface="+mj-ea"/>
                <a:cs typeface="+mj-ea"/>
              </a:rPr>
              <a:t>(</a:t>
            </a:r>
            <a:r>
              <a:rPr lang="zh-CN" altLang="zh-CN" sz="2000">
                <a:latin typeface="+mj-ea"/>
                <a:ea typeface="+mj-ea"/>
                <a:cs typeface="+mj-ea"/>
              </a:rPr>
              <a:t>　 </a:t>
            </a:r>
            <a:r>
              <a:rPr lang="en-US" altLang="zh-CN" sz="20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B</a:t>
            </a:r>
            <a:r>
              <a:rPr lang="en-US" altLang="zh-CN" sz="2000">
                <a:latin typeface="+mj-ea"/>
                <a:ea typeface="+mj-ea"/>
                <a:cs typeface="+mj-ea"/>
              </a:rPr>
              <a:t> </a:t>
            </a:r>
            <a:r>
              <a:rPr lang="zh-CN" altLang="zh-CN" sz="2000">
                <a:latin typeface="+mj-ea"/>
                <a:ea typeface="+mj-ea"/>
                <a:cs typeface="+mj-ea"/>
              </a:rPr>
              <a:t>　</a:t>
            </a:r>
            <a:r>
              <a:rPr lang="en-US" altLang="zh-CN" sz="2000">
                <a:latin typeface="+mj-ea"/>
                <a:ea typeface="+mj-ea"/>
                <a:cs typeface="+mj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+mj-ea"/>
                <a:ea typeface="+mj-ea"/>
                <a:cs typeface="+mj-ea"/>
              </a:rPr>
              <a:t>A．他的重力势能一直在减小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+mj-ea"/>
                <a:ea typeface="+mj-ea"/>
                <a:cs typeface="+mj-ea"/>
              </a:rPr>
              <a:t>B．绳的弹性势能一直在减小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+mj-ea"/>
                <a:ea typeface="+mj-ea"/>
                <a:cs typeface="+mj-ea"/>
              </a:rPr>
              <a:t>C．他的动能在前一段时间增加，后一段时间减小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+mj-ea"/>
                <a:ea typeface="+mj-ea"/>
                <a:cs typeface="+mj-ea"/>
              </a:rPr>
              <a:t>D．在最低点，重力势能减到最小，动能为零，绳的弹性势能最大</a:t>
            </a:r>
          </a:p>
        </p:txBody>
      </p:sp>
      <p:pic>
        <p:nvPicPr>
          <p:cNvPr id="39939" name="图片 516" descr="E:\刘君香\2019春\八物人教（下）\L71.ti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 r:link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0" y="178753"/>
            <a:ext cx="1323975" cy="2767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台风0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7638" y="411163"/>
            <a:ext cx="4049712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图片 4" descr="台风0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29125" y="1619250"/>
            <a:ext cx="4316413" cy="291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17"/>
          <p:cNvSpPr/>
          <p:nvPr>
            <p:custDataLst>
              <p:tags r:id="rId3"/>
            </p:custDataLst>
          </p:nvPr>
        </p:nvSpPr>
        <p:spPr>
          <a:xfrm>
            <a:off x="373063" y="2862263"/>
            <a:ext cx="3694112" cy="676275"/>
          </a:xfrm>
          <a:prstGeom prst="rect">
            <a:avLst/>
          </a:prstGeom>
          <a:solidFill>
            <a:srgbClr val="81E4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algn="ctr">
              <a:lnSpc>
                <a:spcPct val="150000"/>
              </a:lnSpc>
              <a:buSzTx/>
            </a:pP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台风能吹倒大树</a:t>
            </a:r>
          </a:p>
        </p:txBody>
      </p:sp>
      <p:sp>
        <p:nvSpPr>
          <p:cNvPr id="8196" name="矩形 6"/>
          <p:cNvSpPr/>
          <p:nvPr>
            <p:custDataLst>
              <p:tags r:id="rId4"/>
            </p:custDataLst>
          </p:nvPr>
        </p:nvSpPr>
        <p:spPr>
          <a:xfrm>
            <a:off x="4740275" y="814388"/>
            <a:ext cx="3694113" cy="676275"/>
          </a:xfrm>
          <a:prstGeom prst="rect">
            <a:avLst/>
          </a:prstGeom>
          <a:solidFill>
            <a:srgbClr val="81E4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algn="ctr">
              <a:lnSpc>
                <a:spcPct val="150000"/>
              </a:lnSpc>
              <a:buSzTx/>
            </a:pP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台风能吹弯树枝</a:t>
            </a:r>
          </a:p>
        </p:txBody>
      </p:sp>
      <p:pic>
        <p:nvPicPr>
          <p:cNvPr id="8197" name="New picture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642600" y="11328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>
            <p:custDataLst>
              <p:tags r:id="rId1"/>
            </p:custDataLst>
          </p:nvPr>
        </p:nvSpPr>
        <p:spPr>
          <a:xfrm>
            <a:off x="619125" y="327025"/>
            <a:ext cx="3694113" cy="676275"/>
          </a:xfrm>
          <a:prstGeom prst="rect">
            <a:avLst/>
          </a:prstGeom>
          <a:solidFill>
            <a:srgbClr val="81E4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algn="ctr">
              <a:lnSpc>
                <a:spcPct val="150000"/>
              </a:lnSpc>
              <a:buSzTx/>
            </a:pP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子弹能够击穿鸡蛋、瓶子</a:t>
            </a:r>
          </a:p>
        </p:txBody>
      </p:sp>
      <p:pic>
        <p:nvPicPr>
          <p:cNvPr id="3" name="赵贤云作品042102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4850" y="1003300"/>
            <a:ext cx="6705600" cy="383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0" mute="1">
                <p:cTn id="12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2"/>
          <p:cNvSpPr txBox="1"/>
          <p:nvPr>
            <p:custDataLst>
              <p:tags r:id="rId1"/>
            </p:custDataLst>
          </p:nvPr>
        </p:nvSpPr>
        <p:spPr>
          <a:xfrm>
            <a:off x="1970088" y="400050"/>
            <a:ext cx="68405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>
                <a:solidFill>
                  <a:srgbClr val="0026A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洪水　　  能把桥梁、车辆等　　   推翻</a:t>
            </a:r>
          </a:p>
        </p:txBody>
      </p:sp>
      <p:sp>
        <p:nvSpPr>
          <p:cNvPr id="11266" name="Text Box 3"/>
          <p:cNvSpPr txBox="1"/>
          <p:nvPr>
            <p:custDataLst>
              <p:tags r:id="rId2"/>
            </p:custDataLst>
          </p:nvPr>
        </p:nvSpPr>
        <p:spPr>
          <a:xfrm>
            <a:off x="1970088" y="958850"/>
            <a:ext cx="6408737" cy="398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rgbClr val="0026A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台风　      能把树木       吹弯            吹倒</a:t>
            </a:r>
          </a:p>
        </p:txBody>
      </p:sp>
      <p:sp>
        <p:nvSpPr>
          <p:cNvPr id="11267" name="Text Box 4"/>
          <p:cNvSpPr txBox="1"/>
          <p:nvPr>
            <p:custDataLst>
              <p:tags r:id="rId3"/>
            </p:custDataLst>
          </p:nvPr>
        </p:nvSpPr>
        <p:spPr>
          <a:xfrm>
            <a:off x="1970088" y="1517650"/>
            <a:ext cx="6515100" cy="398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rgbClr val="0026A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子弹　      能把鸡蛋、瓶子　           击穿</a:t>
            </a:r>
          </a:p>
        </p:txBody>
      </p:sp>
      <p:grpSp>
        <p:nvGrpSpPr>
          <p:cNvPr id="6" name="Group 32"/>
          <p:cNvGrpSpPr/>
          <p:nvPr>
            <p:custDataLst>
              <p:tags r:id="rId4"/>
            </p:custDataLst>
          </p:nvPr>
        </p:nvGrpSpPr>
        <p:grpSpPr>
          <a:xfrm>
            <a:off x="1649413" y="2162175"/>
            <a:ext cx="5689600" cy="515938"/>
            <a:chOff x="1383" y="2432"/>
            <a:chExt cx="3584" cy="409"/>
          </a:xfrm>
        </p:grpSpPr>
        <p:sp>
          <p:nvSpPr>
            <p:cNvPr id="11269" name="圆角矩形 6"/>
            <p:cNvSpPr/>
            <p:nvPr>
              <p:custDataLst>
                <p:tags r:id="rId11"/>
              </p:custDataLst>
            </p:nvPr>
          </p:nvSpPr>
          <p:spPr>
            <a:xfrm>
              <a:off x="1383" y="2432"/>
              <a:ext cx="3584" cy="409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25400" cap="flat" cmpd="sng">
              <a:solidFill>
                <a:srgbClr val="3D8F9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>
                <a:lnSpc>
                  <a:spcPct val="125000"/>
                </a:lnSpc>
                <a:buFont typeface="Arial" panose="020B0604020202020204" pitchFamily="34" charset="0"/>
              </a:pPr>
              <a:r>
                <a:rPr lang="zh-CN" altLang="en-US" sz="2000" b="1">
                  <a:latin typeface="楷体" panose="02010609060101010101" pitchFamily="49" charset="-122"/>
                  <a:ea typeface="黑体" panose="02010609060101010101" pitchFamily="49" charset="-122"/>
                </a:rPr>
                <a:t>　　</a:t>
              </a:r>
            </a:p>
          </p:txBody>
        </p:sp>
        <p:sp>
          <p:nvSpPr>
            <p:cNvPr id="11270" name="Rectangle 23"/>
            <p:cNvSpPr/>
            <p:nvPr>
              <p:custDataLst>
                <p:tags r:id="rId12"/>
              </p:custDataLst>
            </p:nvPr>
          </p:nvSpPr>
          <p:spPr>
            <a:xfrm>
              <a:off x="1565" y="2456"/>
              <a:ext cx="3402" cy="3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物体               能够对外                       做功</a:t>
              </a:r>
            </a:p>
          </p:txBody>
        </p:sp>
      </p:grpSp>
      <p:grpSp>
        <p:nvGrpSpPr>
          <p:cNvPr id="9" name="Group 33"/>
          <p:cNvGrpSpPr/>
          <p:nvPr>
            <p:custDataLst>
              <p:tags r:id="rId5"/>
            </p:custDataLst>
          </p:nvPr>
        </p:nvGrpSpPr>
        <p:grpSpPr>
          <a:xfrm>
            <a:off x="1855788" y="2933700"/>
            <a:ext cx="4932362" cy="1738313"/>
            <a:chOff x="1248" y="2753"/>
            <a:chExt cx="3107" cy="1095"/>
          </a:xfrm>
        </p:grpSpPr>
        <p:sp>
          <p:nvSpPr>
            <p:cNvPr id="11272" name="Rectangle 26"/>
            <p:cNvSpPr/>
            <p:nvPr>
              <p:custDataLst>
                <p:tags r:id="rId6"/>
              </p:custDataLst>
            </p:nvPr>
          </p:nvSpPr>
          <p:spPr>
            <a:xfrm>
              <a:off x="1248" y="2753"/>
              <a:ext cx="1259" cy="251"/>
            </a:xfrm>
            <a:prstGeom prst="rect">
              <a:avLst/>
            </a:prstGeom>
            <a:noFill/>
            <a:ln w="28575" cap="flat" cmpd="sng">
              <a:solidFill>
                <a:srgbClr val="F7994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sz="2000" b="1">
                  <a:solidFill>
                    <a:srgbClr val="0026A5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洪  水</a:t>
              </a:r>
              <a:endPara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73" name="Rectangle 27"/>
            <p:cNvSpPr/>
            <p:nvPr>
              <p:custDataLst>
                <p:tags r:id="rId7"/>
              </p:custDataLst>
            </p:nvPr>
          </p:nvSpPr>
          <p:spPr>
            <a:xfrm>
              <a:off x="1248" y="3597"/>
              <a:ext cx="1271" cy="251"/>
            </a:xfrm>
            <a:prstGeom prst="rect">
              <a:avLst/>
            </a:prstGeom>
            <a:noFill/>
            <a:ln w="28575" cap="flat" cmpd="sng">
              <a:solidFill>
                <a:srgbClr val="F7994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sz="2000" b="1">
                  <a:solidFill>
                    <a:srgbClr val="0026A5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子  弹</a:t>
              </a:r>
              <a:endPara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74" name="Rectangle 28"/>
            <p:cNvSpPr/>
            <p:nvPr>
              <p:custDataLst>
                <p:tags r:id="rId8"/>
              </p:custDataLst>
            </p:nvPr>
          </p:nvSpPr>
          <p:spPr>
            <a:xfrm>
              <a:off x="1248" y="3176"/>
              <a:ext cx="1270" cy="251"/>
            </a:xfrm>
            <a:prstGeom prst="rect">
              <a:avLst/>
            </a:prstGeom>
            <a:noFill/>
            <a:ln w="28575" cap="flat" cmpd="sng">
              <a:solidFill>
                <a:srgbClr val="F7994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sz="2000" b="1">
                  <a:solidFill>
                    <a:srgbClr val="0026A5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台  风</a:t>
              </a:r>
              <a:endPara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75" name="Rectangle 29"/>
            <p:cNvSpPr/>
            <p:nvPr>
              <p:custDataLst>
                <p:tags r:id="rId9"/>
              </p:custDataLst>
            </p:nvPr>
          </p:nvSpPr>
          <p:spPr>
            <a:xfrm>
              <a:off x="3027" y="3155"/>
              <a:ext cx="1328" cy="271"/>
            </a:xfrm>
            <a:prstGeom prst="rect">
              <a:avLst/>
            </a:prstGeom>
            <a:noFill/>
            <a:ln w="28575" cap="flat" cmpd="sng">
              <a:solidFill>
                <a:srgbClr val="CC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10000"/>
                </a:lnSpc>
                <a:buFont typeface="Arial" panose="020B0604020202020204" pitchFamily="34" charset="0"/>
              </a:pPr>
              <a:r>
                <a:rPr lang="zh-CN" altLang="en-US" sz="2000" b="1">
                  <a:solidFill>
                    <a:srgbClr val="0026A5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具有</a:t>
              </a:r>
              <a:r>
                <a:rPr lang="zh-CN" altLang="en-US" sz="20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能量</a:t>
              </a:r>
            </a:p>
          </p:txBody>
        </p:sp>
        <p:sp>
          <p:nvSpPr>
            <p:cNvPr id="11276" name="AutoShape 30"/>
            <p:cNvSpPr/>
            <p:nvPr>
              <p:custDataLst>
                <p:tags r:id="rId10"/>
              </p:custDataLst>
            </p:nvPr>
          </p:nvSpPr>
          <p:spPr>
            <a:xfrm>
              <a:off x="2683" y="2758"/>
              <a:ext cx="226" cy="1085"/>
            </a:xfrm>
            <a:prstGeom prst="rightBrace">
              <a:avLst>
                <a:gd name="adj1" fmla="val 29961"/>
                <a:gd name="adj2" fmla="val 50000"/>
              </a:avLst>
            </a:prstGeom>
            <a:noFill/>
            <a:ln w="28575" cap="flat" cmpd="sng">
              <a:solidFill>
                <a:srgbClr val="F7994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</a:pPr>
              <a:endParaRPr lang="zh-CN" altLang="en-US" sz="20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217488" y="1793875"/>
            <a:ext cx="7940675" cy="658813"/>
          </a:xfrm>
          <a:prstGeom prst="roundRect">
            <a:avLst>
              <a:gd name="adj" fmla="val 16667"/>
            </a:avLst>
          </a:prstGeom>
          <a:solidFill>
            <a:srgbClr val="FBCFAB"/>
          </a:solidFill>
          <a:ln w="25400" cap="flat" cmpd="sng">
            <a:solidFill>
              <a:srgbClr val="FF993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indent="790575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200" b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物体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能够</a:t>
            </a:r>
            <a:r>
              <a:rPr lang="zh-CN" altLang="en-US" sz="2200" b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对外做功，表示这个物体具有能量。</a:t>
            </a:r>
          </a:p>
        </p:txBody>
      </p:sp>
      <p:sp>
        <p:nvSpPr>
          <p:cNvPr id="11" name="Text Box 3"/>
          <p:cNvSpPr txBox="1"/>
          <p:nvPr>
            <p:custDataLst>
              <p:tags r:id="rId2"/>
            </p:custDataLst>
          </p:nvPr>
        </p:nvSpPr>
        <p:spPr>
          <a:xfrm>
            <a:off x="322263" y="1076325"/>
            <a:ext cx="3332162" cy="430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200" b="1">
                <a:solidFill>
                  <a:srgbClr val="0023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一、能量</a:t>
            </a:r>
          </a:p>
        </p:txBody>
      </p:sp>
      <p:sp>
        <p:nvSpPr>
          <p:cNvPr id="12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92338" y="361950"/>
            <a:ext cx="2728913" cy="430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能量</a:t>
            </a:r>
          </a:p>
        </p:txBody>
      </p:sp>
      <p:sp>
        <p:nvSpPr>
          <p:cNvPr id="13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9888" y="354013"/>
            <a:ext cx="1727200" cy="4778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知识点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一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293" name="文本框 6"/>
          <p:cNvSpPr txBox="1"/>
          <p:nvPr>
            <p:custDataLst>
              <p:tags r:id="rId5"/>
            </p:custDataLst>
          </p:nvPr>
        </p:nvSpPr>
        <p:spPr>
          <a:xfrm>
            <a:off x="278448" y="2452688"/>
            <a:ext cx="7446962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Arial" panose="020B0604020202020204" pitchFamily="34" charset="0"/>
                <a:ea typeface="宋体" panose="02010600030101010101" pitchFamily="2" charset="-122"/>
              </a:rPr>
              <a:t>能量简称：能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latin typeface="Arial" panose="020B0604020202020204" pitchFamily="34" charset="0"/>
                <a:ea typeface="宋体" panose="02010600030101010101" pitchFamily="2" charset="-122"/>
              </a:rPr>
              <a:t>单位：焦耳（</a:t>
            </a:r>
            <a:r>
              <a:rPr lang="en-US" altLang="zh-CN" sz="2200" b="1">
                <a:latin typeface="Arial" panose="020B0604020202020204" pitchFamily="34" charset="0"/>
                <a:ea typeface="宋体" panose="02010600030101010101" pitchFamily="2" charset="-122"/>
              </a:rPr>
              <a:t>J</a:t>
            </a:r>
            <a:r>
              <a:rPr lang="zh-CN" altLang="en-US" sz="2200" b="1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latin typeface="Arial" panose="020B0604020202020204" pitchFamily="34" charset="0"/>
                <a:ea typeface="宋体" panose="02010600030101010101" pitchFamily="2" charset="-122"/>
              </a:rPr>
              <a:t>①物体是否具有能量，</a:t>
            </a: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取决于</a:t>
            </a:r>
            <a:r>
              <a:rPr lang="zh-CN" altLang="en-US" sz="2200" b="1">
                <a:latin typeface="Arial" panose="020B0604020202020204" pitchFamily="34" charset="0"/>
                <a:ea typeface="宋体" panose="02010600030101010101" pitchFamily="2" charset="-122"/>
              </a:rPr>
              <a:t>是否能够对外做功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latin typeface="Arial" panose="020B0604020202020204" pitchFamily="34" charset="0"/>
                <a:ea typeface="宋体" panose="02010600030101010101" pitchFamily="2" charset="-122"/>
              </a:rPr>
              <a:t>②一个物体</a:t>
            </a: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能够做功越多</a:t>
            </a:r>
            <a:r>
              <a:rPr lang="zh-CN" altLang="en-US" sz="2200" b="1">
                <a:latin typeface="Arial" panose="020B0604020202020204" pitchFamily="34" charset="0"/>
                <a:ea typeface="宋体" panose="02010600030101010101" pitchFamily="2" charset="-122"/>
              </a:rPr>
              <a:t>，表示物体的</a:t>
            </a: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能量越大</a:t>
            </a:r>
            <a:r>
              <a:rPr lang="zh-CN" altLang="en-US" sz="2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9"/>
          <p:cNvSpPr txBox="1"/>
          <p:nvPr>
            <p:custDataLst>
              <p:tags r:id="rId1"/>
            </p:custDataLst>
          </p:nvPr>
        </p:nvSpPr>
        <p:spPr>
          <a:xfrm>
            <a:off x="1135063" y="2357438"/>
            <a:ext cx="15843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湍急的水流</a:t>
            </a:r>
          </a:p>
        </p:txBody>
      </p:sp>
      <p:sp>
        <p:nvSpPr>
          <p:cNvPr id="4" name="Text Box 19"/>
          <p:cNvSpPr txBox="1"/>
          <p:nvPr>
            <p:custDataLst>
              <p:tags r:id="rId2"/>
            </p:custDataLst>
          </p:nvPr>
        </p:nvSpPr>
        <p:spPr>
          <a:xfrm>
            <a:off x="3868738" y="2357438"/>
            <a:ext cx="15843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行驶的车辆</a:t>
            </a:r>
          </a:p>
        </p:txBody>
      </p:sp>
      <p:pic>
        <p:nvPicPr>
          <p:cNvPr id="14343" name="图片 11" descr="动能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305175" y="1036638"/>
            <a:ext cx="2500313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12" descr="动能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68338" y="1036638"/>
            <a:ext cx="2339975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13" descr="动能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38863" y="1036638"/>
            <a:ext cx="2322512" cy="132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 Box 19"/>
          <p:cNvSpPr txBox="1"/>
          <p:nvPr>
            <p:custDataLst>
              <p:tags r:id="rId6"/>
            </p:custDataLst>
          </p:nvPr>
        </p:nvSpPr>
        <p:spPr>
          <a:xfrm>
            <a:off x="6508750" y="2357438"/>
            <a:ext cx="15843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飞行的飞机</a:t>
            </a:r>
          </a:p>
        </p:txBody>
      </p:sp>
      <p:pic>
        <p:nvPicPr>
          <p:cNvPr id="14347" name="图片 15" descr="动能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68338" y="2730500"/>
            <a:ext cx="237172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19"/>
          <p:cNvSpPr txBox="1"/>
          <p:nvPr>
            <p:custDataLst>
              <p:tags r:id="rId8"/>
            </p:custDataLst>
          </p:nvPr>
        </p:nvSpPr>
        <p:spPr>
          <a:xfrm>
            <a:off x="1046163" y="4530725"/>
            <a:ext cx="15843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飞行的子弹</a:t>
            </a:r>
          </a:p>
        </p:txBody>
      </p:sp>
      <p:pic>
        <p:nvPicPr>
          <p:cNvPr id="14349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3259138" y="2730500"/>
            <a:ext cx="2544762" cy="180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19"/>
          <p:cNvSpPr txBox="1"/>
          <p:nvPr>
            <p:custDataLst>
              <p:tags r:id="rId10"/>
            </p:custDataLst>
          </p:nvPr>
        </p:nvSpPr>
        <p:spPr>
          <a:xfrm>
            <a:off x="3597275" y="4532313"/>
            <a:ext cx="15843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静止的石块</a:t>
            </a:r>
          </a:p>
        </p:txBody>
      </p:sp>
      <p:sp>
        <p:nvSpPr>
          <p:cNvPr id="14351" name="文本框 20"/>
          <p:cNvSpPr txBox="1"/>
          <p:nvPr>
            <p:custDataLst>
              <p:tags r:id="rId11"/>
            </p:custDataLst>
          </p:nvPr>
        </p:nvSpPr>
        <p:spPr>
          <a:xfrm>
            <a:off x="530225" y="463550"/>
            <a:ext cx="73304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图中哪些物体具有能量，这些具有能量的物体都有什么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共同点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pic>
        <p:nvPicPr>
          <p:cNvPr id="14352" name="图片 2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138863" y="2730500"/>
            <a:ext cx="2322512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 Box 19"/>
          <p:cNvSpPr txBox="1"/>
          <p:nvPr>
            <p:custDataLst>
              <p:tags r:id="rId13"/>
            </p:custDataLst>
          </p:nvPr>
        </p:nvSpPr>
        <p:spPr>
          <a:xfrm>
            <a:off x="6508750" y="4532313"/>
            <a:ext cx="15843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静止的汽车</a:t>
            </a:r>
          </a:p>
        </p:txBody>
      </p:sp>
      <p:sp>
        <p:nvSpPr>
          <p:cNvPr id="14354" name="文本框 27"/>
          <p:cNvSpPr txBox="1"/>
          <p:nvPr>
            <p:custDataLst>
              <p:tags r:id="rId14"/>
            </p:custDataLst>
          </p:nvPr>
        </p:nvSpPr>
        <p:spPr>
          <a:xfrm>
            <a:off x="500063" y="146050"/>
            <a:ext cx="1530350" cy="428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7" grpId="0"/>
      <p:bldP spid="19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3"/>
          <p:cNvSpPr txBox="1"/>
          <p:nvPr>
            <p:custDataLst>
              <p:tags r:id="rId1"/>
            </p:custDataLst>
          </p:nvPr>
        </p:nvSpPr>
        <p:spPr>
          <a:xfrm>
            <a:off x="263525" y="306388"/>
            <a:ext cx="5545138" cy="430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200" b="1">
                <a:solidFill>
                  <a:srgbClr val="0023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二、动能</a:t>
            </a:r>
          </a:p>
        </p:txBody>
      </p:sp>
      <p:sp>
        <p:nvSpPr>
          <p:cNvPr id="15362" name="文本框 12289"/>
          <p:cNvSpPr txBox="1"/>
          <p:nvPr>
            <p:custDataLst>
              <p:tags r:id="rId2"/>
            </p:custDataLst>
          </p:nvPr>
        </p:nvSpPr>
        <p:spPr>
          <a:xfrm>
            <a:off x="422275" y="914400"/>
            <a:ext cx="7793038" cy="1038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动能：</a:t>
            </a:r>
            <a:r>
              <a:rPr lang="zh-CN" altLang="en-US" sz="2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物体由于</a:t>
            </a: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运动</a:t>
            </a:r>
            <a:r>
              <a:rPr lang="zh-CN" altLang="en-US" sz="2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具有的能量叫</a:t>
            </a: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动能</a:t>
            </a:r>
            <a:r>
              <a:rPr lang="zh-CN" altLang="en-US" sz="2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。（一切运动的物体都具有动能）</a:t>
            </a:r>
          </a:p>
        </p:txBody>
      </p:sp>
      <p:pic>
        <p:nvPicPr>
          <p:cNvPr id="15363" name="图片 3" descr="奔跑的人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33680" y="2388870"/>
            <a:ext cx="2035175" cy="1144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3" descr="足球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716780" y="2388870"/>
            <a:ext cx="1889125" cy="1144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" descr="动能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871018" y="2388870"/>
            <a:ext cx="1779587" cy="114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4" descr="动车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397443" y="2388870"/>
            <a:ext cx="2095500" cy="11445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>
            <a:off x="782638" y="3543300"/>
            <a:ext cx="7629525" cy="369888"/>
            <a:chOff x="1233" y="5580"/>
            <a:chExt cx="12015" cy="583"/>
          </a:xfrm>
        </p:grpSpPr>
        <p:sp>
          <p:nvSpPr>
            <p:cNvPr id="15368" name="文本框 12293"/>
            <p:cNvSpPr txBox="1"/>
            <p:nvPr>
              <p:custDataLst>
                <p:tags r:id="rId12"/>
              </p:custDataLst>
            </p:nvPr>
          </p:nvSpPr>
          <p:spPr>
            <a:xfrm>
              <a:off x="1232" y="5582"/>
              <a:ext cx="1727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</a:rPr>
                <a:t>奔跑的人</a:t>
              </a:r>
            </a:p>
          </p:txBody>
        </p:sp>
        <p:sp>
          <p:nvSpPr>
            <p:cNvPr id="15369" name="文本框 12294"/>
            <p:cNvSpPr txBox="1"/>
            <p:nvPr>
              <p:custDataLst>
                <p:tags r:id="rId13"/>
              </p:custDataLst>
            </p:nvPr>
          </p:nvSpPr>
          <p:spPr>
            <a:xfrm>
              <a:off x="4362" y="5580"/>
              <a:ext cx="209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</a:rPr>
                <a:t>飞驰的列车</a:t>
              </a:r>
            </a:p>
          </p:txBody>
        </p:sp>
        <p:sp>
          <p:nvSpPr>
            <p:cNvPr id="15370" name="文本框 12295"/>
            <p:cNvSpPr txBox="1"/>
            <p:nvPr>
              <p:custDataLst>
                <p:tags r:id="rId14"/>
              </p:custDataLst>
            </p:nvPr>
          </p:nvSpPr>
          <p:spPr>
            <a:xfrm>
              <a:off x="7737" y="5580"/>
              <a:ext cx="209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</a:rPr>
                <a:t>飞行的足球</a:t>
              </a:r>
            </a:p>
          </p:txBody>
        </p:sp>
        <p:sp>
          <p:nvSpPr>
            <p:cNvPr id="15371" name="文本框 12295"/>
            <p:cNvSpPr txBox="1"/>
            <p:nvPr>
              <p:custDataLst>
                <p:tags r:id="rId15"/>
              </p:custDataLst>
            </p:nvPr>
          </p:nvSpPr>
          <p:spPr>
            <a:xfrm>
              <a:off x="11160" y="5580"/>
              <a:ext cx="2087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</a:rPr>
                <a:t>飞行的子弹</a:t>
              </a:r>
            </a:p>
          </p:txBody>
        </p:sp>
      </p:grpSp>
      <p:sp>
        <p:nvSpPr>
          <p:cNvPr id="15372" name="文本框 12289"/>
          <p:cNvSpPr txBox="1"/>
          <p:nvPr>
            <p:custDataLst>
              <p:tags r:id="rId8"/>
            </p:custDataLst>
          </p:nvPr>
        </p:nvSpPr>
        <p:spPr>
          <a:xfrm>
            <a:off x="263525" y="4114800"/>
            <a:ext cx="7793038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猜想动能的大小可能与哪些因素有关？</a:t>
            </a:r>
          </a:p>
        </p:txBody>
      </p:sp>
      <p:sp>
        <p:nvSpPr>
          <p:cNvPr id="19" name="矩形 18"/>
          <p:cNvSpPr/>
          <p:nvPr>
            <p:custDataLst>
              <p:tags r:id="rId9"/>
            </p:custDataLst>
          </p:nvPr>
        </p:nvSpPr>
        <p:spPr>
          <a:xfrm>
            <a:off x="1953260" y="2724785"/>
            <a:ext cx="8178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en-US" altLang="zh-CN" sz="3600" b="1" strike="noStrike" noProof="1">
                <a:ln w="22225">
                  <a:noFill/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PK</a:t>
            </a:r>
          </a:p>
        </p:txBody>
      </p:sp>
      <p:sp>
        <p:nvSpPr>
          <p:cNvPr id="21" name="矩形 20"/>
          <p:cNvSpPr/>
          <p:nvPr>
            <p:custDataLst>
              <p:tags r:id="rId10"/>
            </p:custDataLst>
          </p:nvPr>
        </p:nvSpPr>
        <p:spPr>
          <a:xfrm>
            <a:off x="6287769" y="2650490"/>
            <a:ext cx="817881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en-US" altLang="zh-CN" sz="3600" b="1" strike="noStrike" noProof="1">
                <a:ln w="22225">
                  <a:noFill/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PK</a:t>
            </a:r>
          </a:p>
        </p:txBody>
      </p:sp>
      <p:sp>
        <p:nvSpPr>
          <p:cNvPr id="15375" name="文本框 21"/>
          <p:cNvSpPr txBox="1"/>
          <p:nvPr>
            <p:custDataLst>
              <p:tags r:id="rId11"/>
            </p:custDataLst>
          </p:nvPr>
        </p:nvSpPr>
        <p:spPr>
          <a:xfrm>
            <a:off x="3928745" y="3912553"/>
            <a:ext cx="15430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谁的动能大？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362" grpId="0"/>
      <p:bldP spid="15372" grpId="0"/>
      <p:bldP spid="19" grpId="0"/>
      <p:bldP spid="21" grpId="0"/>
      <p:bldP spid="1537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  <p:tag name="KSO_WM_UNIT_PLACING_PICTURE_USER_VIEWPORT" val="{&quot;height&quot;:4174,&quot;width&quot;:7420}"/>
  <p:tag name="REFSHAPE" val="83732570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  <p:tag name="KSO_WM_UNIT_PLACING_PICTURE_USER_VIEWPORT" val="{&quot;height&quot;:2752.4992125984249,&quot;width&quot;:3515}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  <p:tag name="KSO_WM_UNIT_PLACING_PICTURE_USER_VIEWPORT" val="{&quot;height&quot;:3010,&quot;width&quot;:2617.5007874015746}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  <p:tag name="KSO_WM_UNIT_PLACING_PICTURE_USER_VIEWPORT" val="{&quot;height&quot;:3030,&quot;width&quot;:4985}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4835*2916*0*0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  <p:tag name="KSO_WM_MEDIACOVER_FLAG" val="1"/>
  <p:tag name="KSO_WM_UNIT_MEDIACOVER_BTN_STATE" val="1"/>
  <p:tag name="KSO_WM_UNIT_MEDIACOVER_BTNRECT" val="0*0*0*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3324</Words>
  <Application>Microsoft Office PowerPoint</Application>
  <PresentationFormat>全屏显示(16:9)</PresentationFormat>
  <Paragraphs>220</Paragraphs>
  <Slides>37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Arial</vt:lpstr>
      <vt:lpstr>宋体</vt:lpstr>
      <vt:lpstr>Helvetica</vt:lpstr>
      <vt:lpstr>黑体</vt:lpstr>
      <vt:lpstr>Wingdings</vt:lpstr>
      <vt:lpstr>方正舒体</vt:lpstr>
      <vt:lpstr>Arial Black</vt:lpstr>
      <vt:lpstr>Times New Roman</vt:lpstr>
      <vt:lpstr>Calibri</vt:lpstr>
      <vt:lpstr>微软雅黑</vt:lpstr>
      <vt:lpstr>楷体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2021-04-15T18:34:02Z</cp:lastPrinted>
  <dcterms:created xsi:type="dcterms:W3CDTF">2021-04-15T18:34:02Z</dcterms:created>
  <dcterms:modified xsi:type="dcterms:W3CDTF">2021-06-13T00:18:33Z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